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7.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8.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9.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10.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11.xml" ContentType="application/vnd.openxmlformats-officedocument.presentationml.notesSlide+xml"/>
  <Override PartName="/ppt/tags/tag41.xml" ContentType="application/vnd.openxmlformats-officedocument.presentationml.tags+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sldIdLst>
    <p:sldId id="256" r:id="rId5"/>
    <p:sldId id="363" r:id="rId6"/>
    <p:sldId id="267" r:id="rId7"/>
    <p:sldId id="357" r:id="rId8"/>
    <p:sldId id="272" r:id="rId9"/>
    <p:sldId id="269" r:id="rId10"/>
    <p:sldId id="317" r:id="rId11"/>
    <p:sldId id="359" r:id="rId12"/>
    <p:sldId id="358" r:id="rId13"/>
    <p:sldId id="360" r:id="rId14"/>
    <p:sldId id="361" r:id="rId15"/>
    <p:sldId id="365" r:id="rId16"/>
  </p:sldIdLst>
  <p:sldSz cx="9906000" cy="6858000" type="A4"/>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2099" userDrawn="1">
          <p15:clr>
            <a:srgbClr val="A4A3A4"/>
          </p15:clr>
        </p15:guide>
        <p15:guide id="2" pos="3369" userDrawn="1">
          <p15:clr>
            <a:srgbClr val="A4A3A4"/>
          </p15:clr>
        </p15:guide>
        <p15:guide id="3" orient="horz" pos="3838" userDrawn="1">
          <p15:clr>
            <a:srgbClr val="A4A3A4"/>
          </p15:clr>
        </p15:guide>
        <p15:guide id="4" orient="horz" pos="3216" userDrawn="1">
          <p15:clr>
            <a:srgbClr val="A4A3A4"/>
          </p15:clr>
        </p15:guide>
        <p15:guide id="5" pos="4118" userDrawn="1">
          <p15:clr>
            <a:srgbClr val="A4A3A4"/>
          </p15:clr>
        </p15:guide>
        <p15:guide id="6" orient="horz" pos="1243" userDrawn="1">
          <p15:clr>
            <a:srgbClr val="A4A3A4"/>
          </p15:clr>
        </p15:guide>
        <p15:guide id="7" orient="horz" pos="1058" userDrawn="1">
          <p15:clr>
            <a:srgbClr val="A4A3A4"/>
          </p15:clr>
        </p15:guide>
        <p15:guide id="8" pos="493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8"/>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5000" autoAdjust="0"/>
    <p:restoredTop sz="94434" autoAdjust="0"/>
  </p:normalViewPr>
  <p:slideViewPr>
    <p:cSldViewPr snapToGrid="0" showGuides="1">
      <p:cViewPr varScale="1">
        <p:scale>
          <a:sx n="66" d="100"/>
          <a:sy n="66" d="100"/>
        </p:scale>
        <p:origin x="1290" y="78"/>
      </p:cViewPr>
      <p:guideLst>
        <p:guide pos="2099"/>
        <p:guide pos="3369"/>
        <p:guide orient="horz" pos="3838"/>
        <p:guide orient="horz" pos="3216"/>
        <p:guide pos="4118"/>
        <p:guide orient="horz" pos="1243"/>
        <p:guide orient="horz" pos="1058"/>
        <p:guide pos="4934"/>
      </p:guideLst>
    </p:cSldViewPr>
  </p:slideViewPr>
  <p:outlineViewPr>
    <p:cViewPr>
      <p:scale>
        <a:sx n="33" d="100"/>
        <a:sy n="33" d="100"/>
      </p:scale>
      <p:origin x="0" y="-9774"/>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5.wmf"/></Relationships>
</file>

<file path=ppt/media/image1.jpeg>
</file>

<file path=ppt/media/image10.png>
</file>

<file path=ppt/media/image11.png>
</file>

<file path=ppt/media/image12.png>
</file>

<file path=ppt/media/image14.png>
</file>

<file path=ppt/media/image15.png>
</file>

<file path=ppt/media/image18.png>
</file>

<file path=ppt/media/image2.jpg>
</file>

<file path=ppt/media/image21.png>
</file>

<file path=ppt/media/image22.png>
</file>

<file path=ppt/media/image25.png>
</file>

<file path=ppt/media/image26.png>
</file>

<file path=ppt/media/image3.png>
</file>

<file path=ppt/media/image4.png>
</file>

<file path=ppt/media/image5.wm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C56E36-BD60-4996-A54F-2A81A6579AC0}" type="datetimeFigureOut">
              <a:rPr lang="en-US" smtClean="0"/>
              <a:t>4/21/2017</a:t>
            </a:fld>
            <a:endParaRPr lang="en-US"/>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FDB911-8F17-4492-BCBD-56AB6B438C36}" type="slidenum">
              <a:rPr lang="en-US" smtClean="0"/>
              <a:t>‹Nr.›</a:t>
            </a:fld>
            <a:endParaRPr lang="en-US"/>
          </a:p>
        </p:txBody>
      </p:sp>
    </p:spTree>
    <p:extLst>
      <p:ext uri="{BB962C8B-B14F-4D97-AF65-F5344CB8AC3E}">
        <p14:creationId xmlns:p14="http://schemas.microsoft.com/office/powerpoint/2010/main" val="1221088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a:t>
            </a:fld>
            <a:endParaRPr lang="en-US"/>
          </a:p>
        </p:txBody>
      </p:sp>
    </p:spTree>
    <p:extLst>
      <p:ext uri="{BB962C8B-B14F-4D97-AF65-F5344CB8AC3E}">
        <p14:creationId xmlns:p14="http://schemas.microsoft.com/office/powerpoint/2010/main" val="4100124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10</a:t>
            </a:fld>
            <a:endParaRPr lang="en-US"/>
          </a:p>
        </p:txBody>
      </p:sp>
    </p:spTree>
    <p:extLst>
      <p:ext uri="{BB962C8B-B14F-4D97-AF65-F5344CB8AC3E}">
        <p14:creationId xmlns:p14="http://schemas.microsoft.com/office/powerpoint/2010/main" val="35633979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11</a:t>
            </a:fld>
            <a:endParaRPr lang="en-US"/>
          </a:p>
        </p:txBody>
      </p:sp>
    </p:spTree>
    <p:extLst>
      <p:ext uri="{BB962C8B-B14F-4D97-AF65-F5344CB8AC3E}">
        <p14:creationId xmlns:p14="http://schemas.microsoft.com/office/powerpoint/2010/main" val="12443417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12</a:t>
            </a:fld>
            <a:endParaRPr lang="en-US"/>
          </a:p>
        </p:txBody>
      </p:sp>
    </p:spTree>
    <p:extLst>
      <p:ext uri="{BB962C8B-B14F-4D97-AF65-F5344CB8AC3E}">
        <p14:creationId xmlns:p14="http://schemas.microsoft.com/office/powerpoint/2010/main" val="5678531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a:p>
        </p:txBody>
      </p:sp>
    </p:spTree>
    <p:extLst>
      <p:ext uri="{BB962C8B-B14F-4D97-AF65-F5344CB8AC3E}">
        <p14:creationId xmlns:p14="http://schemas.microsoft.com/office/powerpoint/2010/main" val="4175771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3</a:t>
            </a:fld>
            <a:endParaRPr lang="en-US"/>
          </a:p>
        </p:txBody>
      </p:sp>
    </p:spTree>
    <p:extLst>
      <p:ext uri="{BB962C8B-B14F-4D97-AF65-F5344CB8AC3E}">
        <p14:creationId xmlns:p14="http://schemas.microsoft.com/office/powerpoint/2010/main" val="1292050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4</a:t>
            </a:fld>
            <a:endParaRPr lang="en-US"/>
          </a:p>
        </p:txBody>
      </p:sp>
    </p:spTree>
    <p:extLst>
      <p:ext uri="{BB962C8B-B14F-4D97-AF65-F5344CB8AC3E}">
        <p14:creationId xmlns:p14="http://schemas.microsoft.com/office/powerpoint/2010/main" val="3591830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5</a:t>
            </a:fld>
            <a:endParaRPr lang="en-US"/>
          </a:p>
        </p:txBody>
      </p:sp>
    </p:spTree>
    <p:extLst>
      <p:ext uri="{BB962C8B-B14F-4D97-AF65-F5344CB8AC3E}">
        <p14:creationId xmlns:p14="http://schemas.microsoft.com/office/powerpoint/2010/main" val="3264636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6</a:t>
            </a:fld>
            <a:endParaRPr lang="en-US"/>
          </a:p>
        </p:txBody>
      </p:sp>
    </p:spTree>
    <p:extLst>
      <p:ext uri="{BB962C8B-B14F-4D97-AF65-F5344CB8AC3E}">
        <p14:creationId xmlns:p14="http://schemas.microsoft.com/office/powerpoint/2010/main" val="135044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7</a:t>
            </a:fld>
            <a:endParaRPr lang="en-US"/>
          </a:p>
        </p:txBody>
      </p:sp>
    </p:spTree>
    <p:extLst>
      <p:ext uri="{BB962C8B-B14F-4D97-AF65-F5344CB8AC3E}">
        <p14:creationId xmlns:p14="http://schemas.microsoft.com/office/powerpoint/2010/main" val="29144322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8</a:t>
            </a:fld>
            <a:endParaRPr lang="en-US"/>
          </a:p>
        </p:txBody>
      </p:sp>
    </p:spTree>
    <p:extLst>
      <p:ext uri="{BB962C8B-B14F-4D97-AF65-F5344CB8AC3E}">
        <p14:creationId xmlns:p14="http://schemas.microsoft.com/office/powerpoint/2010/main" val="7727745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9</a:t>
            </a:fld>
            <a:endParaRPr lang="en-US"/>
          </a:p>
        </p:txBody>
      </p:sp>
    </p:spTree>
    <p:extLst>
      <p:ext uri="{BB962C8B-B14F-4D97-AF65-F5344CB8AC3E}">
        <p14:creationId xmlns:p14="http://schemas.microsoft.com/office/powerpoint/2010/main" val="20990376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6" name="Grafik 5"/>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1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306270619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29"/>
          <p:cNvSpPr txBox="1"/>
          <p:nvPr userDrawn="1">
            <p:custDataLst>
              <p:tags r:id="rId37"/>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smtClean="0">
                <a:solidFill>
                  <a:schemeClr val="bg1">
                    <a:lumMod val="65000"/>
                  </a:schemeClr>
                </a:solidFill>
                <a:latin typeface="+mn-lt"/>
                <a:ea typeface="+mn-ea"/>
                <a:cs typeface="+mn-cs"/>
              </a:rPr>
              <a:t>© </a:t>
            </a:r>
            <a:r>
              <a:rPr lang="en-US" sz="600" kern="1200" noProof="0" dirty="0" smtClean="0">
                <a:solidFill>
                  <a:schemeClr val="bg1">
                    <a:lumMod val="65000"/>
                  </a:schemeClr>
                </a:solidFill>
                <a:latin typeface="+mn-lt"/>
                <a:ea typeface="+mn-ea"/>
                <a:cs typeface="+mn-cs"/>
              </a:rPr>
              <a:t>2017 </a:t>
            </a:r>
            <a:r>
              <a:rPr lang="en-US" sz="600" kern="1200" noProof="0" dirty="0" smtClean="0">
                <a:solidFill>
                  <a:schemeClr val="bg1">
                    <a:lumMod val="65000"/>
                  </a:schemeClr>
                </a:solidFill>
                <a:latin typeface="+mn-lt"/>
                <a:ea typeface="+mn-ea"/>
                <a:cs typeface="+mn-cs"/>
              </a:rPr>
              <a:t>KPMG International Cooperative (“KPMG International”). KPMG International provides no client services and is a Swiss entity with which the independent member firms of the KPMG network are affiliated.</a:t>
            </a:r>
            <a:endParaRPr lang="en-US"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675" r:id="rId4"/>
    <p:sldLayoutId id="2147483680" r:id="rId5"/>
    <p:sldLayoutId id="2147483707" r:id="rId6"/>
    <p:sldLayoutId id="2147483729" r:id="rId7"/>
    <p:sldLayoutId id="2147483708" r:id="rId8"/>
    <p:sldLayoutId id="2147483723" r:id="rId9"/>
    <p:sldLayoutId id="2147483726" r:id="rId10"/>
    <p:sldLayoutId id="2147483730" r:id="rId11"/>
    <p:sldLayoutId id="2147483666" r:id="rId12"/>
    <p:sldLayoutId id="2147483705" r:id="rId13"/>
    <p:sldLayoutId id="2147483689" r:id="rId14"/>
    <p:sldLayoutId id="2147483690" r:id="rId15"/>
    <p:sldLayoutId id="2147483692" r:id="rId16"/>
    <p:sldLayoutId id="2147483693" r:id="rId17"/>
    <p:sldLayoutId id="2147483694" r:id="rId18"/>
    <p:sldLayoutId id="2147483695" r:id="rId19"/>
    <p:sldLayoutId id="2147483701" r:id="rId20"/>
    <p:sldLayoutId id="2147483697" r:id="rId21"/>
    <p:sldLayoutId id="2147483698" r:id="rId22"/>
    <p:sldLayoutId id="2147483699" r:id="rId23"/>
    <p:sldLayoutId id="2147483711" r:id="rId24"/>
    <p:sldLayoutId id="2147483712" r:id="rId25"/>
    <p:sldLayoutId id="2147483682" r:id="rId26"/>
    <p:sldLayoutId id="2147483683" r:id="rId27"/>
    <p:sldLayoutId id="2147483684" r:id="rId28"/>
    <p:sldLayoutId id="2147483685" r:id="rId29"/>
    <p:sldLayoutId id="2147483720" r:id="rId30"/>
    <p:sldLayoutId id="2147483721" r:id="rId31"/>
    <p:sldLayoutId id="2147483719" r:id="rId32"/>
    <p:sldLayoutId id="2147483728" r:id="rId33"/>
    <p:sldLayoutId id="2147483667" r:id="rId34"/>
    <p:sldLayoutId id="2147483733" r:id="rId35"/>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5.wmf"/><Relationship Id="rId5" Type="http://schemas.openxmlformats.org/officeDocument/2006/relationships/package" Target="../embeddings/Microsoft_Excel-Arbeitsblatt1.xlsx"/><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image" Target="../media/image10.png"/><Relationship Id="rId18" Type="http://schemas.openxmlformats.org/officeDocument/2006/relationships/image" Target="../media/image21.png"/><Relationship Id="rId3" Type="http://schemas.openxmlformats.org/officeDocument/2006/relationships/tags" Target="../tags/tag25.xml"/><Relationship Id="rId7" Type="http://schemas.openxmlformats.org/officeDocument/2006/relationships/tags" Target="../tags/tag29.xml"/><Relationship Id="rId12" Type="http://schemas.openxmlformats.org/officeDocument/2006/relationships/notesSlide" Target="../notesSlides/notesSlide10.xml"/><Relationship Id="rId17" Type="http://schemas.openxmlformats.org/officeDocument/2006/relationships/image" Target="../media/image20.emf"/><Relationship Id="rId2" Type="http://schemas.openxmlformats.org/officeDocument/2006/relationships/tags" Target="../tags/tag24.xml"/><Relationship Id="rId16" Type="http://schemas.openxmlformats.org/officeDocument/2006/relationships/image" Target="../media/image19.emf"/><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slideLayout" Target="../slideLayouts/slideLayout11.xml"/><Relationship Id="rId5" Type="http://schemas.openxmlformats.org/officeDocument/2006/relationships/tags" Target="../tags/tag27.xml"/><Relationship Id="rId15" Type="http://schemas.openxmlformats.org/officeDocument/2006/relationships/image" Target="../media/image12.png"/><Relationship Id="rId10" Type="http://schemas.openxmlformats.org/officeDocument/2006/relationships/tags" Target="../tags/tag32.xml"/><Relationship Id="rId19" Type="http://schemas.openxmlformats.org/officeDocument/2006/relationships/image" Target="../media/image22.png"/><Relationship Id="rId4" Type="http://schemas.openxmlformats.org/officeDocument/2006/relationships/tags" Target="../tags/tag26.xml"/><Relationship Id="rId9" Type="http://schemas.openxmlformats.org/officeDocument/2006/relationships/tags" Target="../tags/tag31.xml"/><Relationship Id="rId1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tags" Target="../tags/tag39.xml"/><Relationship Id="rId13" Type="http://schemas.openxmlformats.org/officeDocument/2006/relationships/image" Target="../media/image24.emf"/><Relationship Id="rId18" Type="http://schemas.openxmlformats.org/officeDocument/2006/relationships/image" Target="../media/image5.wmf"/><Relationship Id="rId3" Type="http://schemas.openxmlformats.org/officeDocument/2006/relationships/tags" Target="../tags/tag34.xml"/><Relationship Id="rId7" Type="http://schemas.openxmlformats.org/officeDocument/2006/relationships/tags" Target="../tags/tag38.xml"/><Relationship Id="rId12" Type="http://schemas.openxmlformats.org/officeDocument/2006/relationships/image" Target="../media/image23.emf"/><Relationship Id="rId17" Type="http://schemas.openxmlformats.org/officeDocument/2006/relationships/package" Target="../embeddings/Microsoft_Excel-Arbeitsblatt4.xlsx"/><Relationship Id="rId2" Type="http://schemas.openxmlformats.org/officeDocument/2006/relationships/tags" Target="../tags/tag33.xml"/><Relationship Id="rId16" Type="http://schemas.openxmlformats.org/officeDocument/2006/relationships/oleObject" Target="../embeddings/oleObject4.bin"/><Relationship Id="rId1" Type="http://schemas.openxmlformats.org/officeDocument/2006/relationships/vmlDrawing" Target="../drawings/vmlDrawing4.vml"/><Relationship Id="rId6" Type="http://schemas.openxmlformats.org/officeDocument/2006/relationships/tags" Target="../tags/tag37.xml"/><Relationship Id="rId11" Type="http://schemas.openxmlformats.org/officeDocument/2006/relationships/notesSlide" Target="../notesSlides/notesSlide11.xml"/><Relationship Id="rId5" Type="http://schemas.openxmlformats.org/officeDocument/2006/relationships/tags" Target="../tags/tag36.xml"/><Relationship Id="rId15" Type="http://schemas.openxmlformats.org/officeDocument/2006/relationships/image" Target="../media/image26.png"/><Relationship Id="rId10" Type="http://schemas.openxmlformats.org/officeDocument/2006/relationships/slideLayout" Target="../slideLayouts/slideLayout11.xml"/><Relationship Id="rId4" Type="http://schemas.openxmlformats.org/officeDocument/2006/relationships/tags" Target="../tags/tag35.xml"/><Relationship Id="rId9" Type="http://schemas.openxmlformats.org/officeDocument/2006/relationships/tags" Target="../tags/tag40.xml"/><Relationship Id="rId1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5.xml"/><Relationship Id="rId1" Type="http://schemas.openxmlformats.org/officeDocument/2006/relationships/tags" Target="../tags/tag4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image" Target="../media/image8.emf"/><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image" Target="../media/image7.png"/><Relationship Id="rId17" Type="http://schemas.openxmlformats.org/officeDocument/2006/relationships/image" Target="../media/image5.wmf"/><Relationship Id="rId2" Type="http://schemas.openxmlformats.org/officeDocument/2006/relationships/tags" Target="../tags/tag3.xml"/><Relationship Id="rId16" Type="http://schemas.openxmlformats.org/officeDocument/2006/relationships/package" Target="../embeddings/Microsoft_Excel-Arbeitsblatt2.xlsx"/><Relationship Id="rId1" Type="http://schemas.openxmlformats.org/officeDocument/2006/relationships/vmlDrawing" Target="../drawings/vmlDrawing2.vml"/><Relationship Id="rId6" Type="http://schemas.openxmlformats.org/officeDocument/2006/relationships/tags" Target="../tags/tag7.xml"/><Relationship Id="rId11" Type="http://schemas.openxmlformats.org/officeDocument/2006/relationships/image" Target="../media/image6.emf"/><Relationship Id="rId5" Type="http://schemas.openxmlformats.org/officeDocument/2006/relationships/tags" Target="../tags/tag6.xml"/><Relationship Id="rId15" Type="http://schemas.openxmlformats.org/officeDocument/2006/relationships/oleObject" Target="../embeddings/oleObject2.bin"/><Relationship Id="rId10" Type="http://schemas.openxmlformats.org/officeDocument/2006/relationships/notesSlide" Target="../notesSlides/notesSlide3.xml"/><Relationship Id="rId4" Type="http://schemas.openxmlformats.org/officeDocument/2006/relationships/tags" Target="../tags/tag5.xml"/><Relationship Id="rId9" Type="http://schemas.openxmlformats.org/officeDocument/2006/relationships/slideLayout" Target="../slideLayouts/slideLayout13.xml"/><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oleObject" Target="../embeddings/oleObject3.bin"/><Relationship Id="rId3" Type="http://schemas.openxmlformats.org/officeDocument/2006/relationships/tags" Target="../tags/tag11.xml"/><Relationship Id="rId7" Type="http://schemas.openxmlformats.org/officeDocument/2006/relationships/notesSlide" Target="../notesSlides/notesSlide7.xml"/><Relationship Id="rId12" Type="http://schemas.openxmlformats.org/officeDocument/2006/relationships/image" Target="../media/image14.png"/><Relationship Id="rId2" Type="http://schemas.openxmlformats.org/officeDocument/2006/relationships/tags" Target="../tags/tag10.xml"/><Relationship Id="rId1" Type="http://schemas.openxmlformats.org/officeDocument/2006/relationships/vmlDrawing" Target="../drawings/vmlDrawing3.vml"/><Relationship Id="rId6" Type="http://schemas.openxmlformats.org/officeDocument/2006/relationships/slideLayout" Target="../slideLayouts/slideLayout9.xml"/><Relationship Id="rId11" Type="http://schemas.openxmlformats.org/officeDocument/2006/relationships/image" Target="../media/image13.emf"/><Relationship Id="rId5" Type="http://schemas.openxmlformats.org/officeDocument/2006/relationships/tags" Target="../tags/tag13.xml"/><Relationship Id="rId15" Type="http://schemas.openxmlformats.org/officeDocument/2006/relationships/image" Target="../media/image5.wmf"/><Relationship Id="rId10" Type="http://schemas.openxmlformats.org/officeDocument/2006/relationships/image" Target="../media/image12.png"/><Relationship Id="rId4" Type="http://schemas.openxmlformats.org/officeDocument/2006/relationships/tags" Target="../tags/tag12.xml"/><Relationship Id="rId9" Type="http://schemas.openxmlformats.org/officeDocument/2006/relationships/image" Target="../media/image11.png"/><Relationship Id="rId14" Type="http://schemas.openxmlformats.org/officeDocument/2006/relationships/package" Target="../embeddings/Microsoft_Excel-Arbeitsblatt3.xlsx"/></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16.xml"/><Relationship Id="rId7" Type="http://schemas.openxmlformats.org/officeDocument/2006/relationships/image" Target="../media/image10.png"/><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notesSlide" Target="../notesSlides/notesSlide8.xml"/><Relationship Id="rId11" Type="http://schemas.openxmlformats.org/officeDocument/2006/relationships/image" Target="../media/image16.emf"/><Relationship Id="rId5" Type="http://schemas.openxmlformats.org/officeDocument/2006/relationships/slideLayout" Target="../slideLayouts/slideLayout9.xml"/><Relationship Id="rId10" Type="http://schemas.openxmlformats.org/officeDocument/2006/relationships/image" Target="../media/image15.png"/><Relationship Id="rId4" Type="http://schemas.openxmlformats.org/officeDocument/2006/relationships/tags" Target="../tags/tag17.xml"/><Relationship Id="rId9" Type="http://schemas.openxmlformats.org/officeDocument/2006/relationships/image" Target="../media/image12.png"/></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tags" Target="../tags/tag20.xml"/><Relationship Id="rId7" Type="http://schemas.openxmlformats.org/officeDocument/2006/relationships/notesSlide" Target="../notesSlides/notesSlide9.xml"/><Relationship Id="rId12" Type="http://schemas.openxmlformats.org/officeDocument/2006/relationships/image" Target="../media/image18.pn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Layout" Target="../slideLayouts/slideLayout9.xml"/><Relationship Id="rId11" Type="http://schemas.openxmlformats.org/officeDocument/2006/relationships/image" Target="../media/image17.emf"/><Relationship Id="rId5" Type="http://schemas.openxmlformats.org/officeDocument/2006/relationships/tags" Target="../tags/tag22.xml"/><Relationship Id="rId10" Type="http://schemas.openxmlformats.org/officeDocument/2006/relationships/image" Target="../media/image12.png"/><Relationship Id="rId4" Type="http://schemas.openxmlformats.org/officeDocument/2006/relationships/tags" Target="../tags/tag21.xml"/><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noProof="0" dirty="0" smtClean="0"/>
              <a:t>Workbook</a:t>
            </a:r>
            <a:br>
              <a:rPr lang="en-US" sz="10000" noProof="0" dirty="0" smtClean="0"/>
            </a:br>
            <a:r>
              <a:rPr lang="en-US" sz="10000" noProof="0" dirty="0" smtClean="0"/>
              <a:t>Cash Flow (Planning)</a:t>
            </a:r>
            <a:endParaRPr lang="en-US" noProof="0" dirty="0"/>
          </a:p>
        </p:txBody>
      </p:sp>
      <p:sp>
        <p:nvSpPr>
          <p:cNvPr id="5" name="Subtitle 4"/>
          <p:cNvSpPr>
            <a:spLocks noGrp="1"/>
          </p:cNvSpPr>
          <p:nvPr>
            <p:ph type="body" sz="quarter" idx="11"/>
          </p:nvPr>
        </p:nvSpPr>
        <p:spPr/>
        <p:txBody>
          <a:bodyPr/>
          <a:lstStyle/>
          <a:p>
            <a:r>
              <a:rPr lang="en-US" noProof="0" dirty="0" smtClean="0"/>
              <a:t>Internal Use Only</a:t>
            </a:r>
          </a:p>
          <a:p>
            <a:endParaRPr lang="en-US" noProof="0" dirty="0" smtClean="0"/>
          </a:p>
          <a:p>
            <a:pPr lvl="1"/>
            <a:r>
              <a:rPr lang="en-US" noProof="0" dirty="0" smtClean="0"/>
              <a:t>April 2017</a:t>
            </a:r>
            <a:endParaRPr lang="en-US" noProof="0" dirty="0"/>
          </a:p>
        </p:txBody>
      </p:sp>
      <p:sp>
        <p:nvSpPr>
          <p:cNvPr id="8" name="Rechteck 7"/>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2" name="Objekt 1"/>
          <p:cNvGraphicFramePr>
            <a:graphicFrameLocks noChangeAspect="1"/>
          </p:cNvGraphicFramePr>
          <p:nvPr>
            <p:extLst>
              <p:ext uri="{D42A27DB-BD31-4B8C-83A1-F6EECF244321}">
                <p14:modId xmlns:p14="http://schemas.microsoft.com/office/powerpoint/2010/main" val="3765644194"/>
              </p:ext>
            </p:extLst>
          </p:nvPr>
        </p:nvGraphicFramePr>
        <p:xfrm>
          <a:off x="-1128713" y="6021388"/>
          <a:ext cx="914400" cy="771525"/>
        </p:xfrm>
        <a:graphic>
          <a:graphicData uri="http://schemas.openxmlformats.org/presentationml/2006/ole">
            <mc:AlternateContent xmlns:mc="http://schemas.openxmlformats.org/markup-compatibility/2006">
              <mc:Choice xmlns:v="urn:schemas-microsoft-com:vml" Requires="v">
                <p:oleObj spid="_x0000_s14360" name="Arbeitsblatt" showAsIcon="1" r:id="rId5" imgW="914400" imgH="771480" progId="Excel.Sheet.12">
                  <p:embed/>
                </p:oleObj>
              </mc:Choice>
              <mc:Fallback>
                <p:oleObj name="Arbeitsblatt" showAsIcon="1" r:id="rId5" imgW="914400" imgH="771480" progId="Excel.Sheet.12">
                  <p:embed/>
                  <p:pic>
                    <p:nvPicPr>
                      <p:cNvPr id="0" name=""/>
                      <p:cNvPicPr/>
                      <p:nvPr/>
                    </p:nvPicPr>
                    <p:blipFill>
                      <a:blip r:embed="rId6"/>
                      <a:stretch>
                        <a:fillRect/>
                      </a:stretch>
                    </p:blipFill>
                    <p:spPr>
                      <a:xfrm>
                        <a:off x="-1128713" y="6021388"/>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
          <p:cNvGrpSpPr/>
          <p:nvPr>
            <p:custDataLst>
              <p:tags r:id="rId1"/>
            </p:custDataLst>
          </p:nvPr>
        </p:nvGrpSpPr>
        <p:grpSpPr>
          <a:xfrm>
            <a:off x="2849209" y="3790859"/>
            <a:ext cx="2693752" cy="1887411"/>
            <a:chOff x="-755730" y="5561012"/>
            <a:chExt cx="2174657" cy="1624013"/>
          </a:xfrm>
        </p:grpSpPr>
        <p:sp>
          <p:nvSpPr>
            <p:cNvPr id="25" name="Rectangle 2"/>
            <p:cNvSpPr>
              <a:spLocks noChangeArrowheads="1"/>
            </p:cNvSpPr>
            <p:nvPr>
              <p:custDataLst>
                <p:tags r:id="rId9"/>
              </p:custDataLst>
            </p:nvPr>
          </p:nvSpPr>
          <p:spPr bwMode="auto">
            <a:xfrm>
              <a:off x="348952" y="5561012"/>
              <a:ext cx="1069975" cy="1624013"/>
            </a:xfrm>
            <a:prstGeom prst="rect">
              <a:avLst/>
            </a:prstGeom>
            <a:noFill/>
            <a:ln w="6350" algn="ctr">
              <a:solidFill>
                <a:srgbClr val="009A44"/>
              </a:solidFill>
              <a:miter lim="800000"/>
              <a:headEnd type="none" w="sm" len="sm"/>
              <a:tailEnd type="none" w="sm" len="sm"/>
            </a:ln>
            <a:effectLst/>
          </p:spPr>
          <p:txBody>
            <a:bodyPr wrap="none" lIns="54000" tIns="54000" rIns="54000" bIns="54000"/>
            <a:lstStyle/>
            <a:p>
              <a:pPr algn="ctr" defTabSz="762000" eaLnBrk="0" hangingPunct="0"/>
              <a:r>
                <a:rPr lang="en-US" sz="800" dirty="0" smtClean="0"/>
                <a:t>Plan</a:t>
              </a:r>
              <a:endParaRPr lang="en-US" sz="800" dirty="0"/>
            </a:p>
          </p:txBody>
        </p:sp>
        <p:sp>
          <p:nvSpPr>
            <p:cNvPr id="27" name="Rectangle 2"/>
            <p:cNvSpPr>
              <a:spLocks noChangeArrowheads="1"/>
            </p:cNvSpPr>
            <p:nvPr>
              <p:custDataLst>
                <p:tags r:id="rId10"/>
              </p:custDataLst>
            </p:nvPr>
          </p:nvSpPr>
          <p:spPr bwMode="auto">
            <a:xfrm>
              <a:off x="-755730" y="5561012"/>
              <a:ext cx="1069974" cy="1624013"/>
            </a:xfrm>
            <a:prstGeom prst="rect">
              <a:avLst/>
            </a:prstGeom>
            <a:noFill/>
            <a:ln w="6350" algn="ctr">
              <a:solidFill>
                <a:srgbClr val="BC204B"/>
              </a:solidFill>
              <a:miter lim="800000"/>
              <a:headEnd type="none" w="sm" len="sm"/>
              <a:tailEnd type="none" w="sm" len="sm"/>
            </a:ln>
            <a:effectLst/>
          </p:spPr>
          <p:txBody>
            <a:bodyPr wrap="none" lIns="54000" tIns="54000" rIns="54000" bIns="54000"/>
            <a:lstStyle/>
            <a:p>
              <a:pPr algn="ctr" defTabSz="762000" eaLnBrk="0" hangingPunct="0"/>
              <a:r>
                <a:rPr lang="en-US" sz="800" dirty="0" smtClean="0"/>
                <a:t>Actual</a:t>
              </a:r>
              <a:endParaRPr lang="en-US" sz="800" dirty="0"/>
            </a:p>
          </p:txBody>
        </p:sp>
      </p:grpSp>
      <p:sp>
        <p:nvSpPr>
          <p:cNvPr id="6" name="Textplatzhalter 5"/>
          <p:cNvSpPr>
            <a:spLocks noGrp="1"/>
          </p:cNvSpPr>
          <p:nvPr>
            <p:ph type="body" sz="quarter" idx="10"/>
          </p:nvPr>
        </p:nvSpPr>
        <p:spPr/>
        <p:txBody>
          <a:bodyPr/>
          <a:lstStyle/>
          <a:p>
            <a:r>
              <a:rPr lang="en-US" dirty="0"/>
              <a:t>Ca. X % of the EBITDA is available to the investors as free cash flow.</a:t>
            </a:r>
          </a:p>
          <a:p>
            <a:r>
              <a:rPr lang="en-US" dirty="0"/>
              <a:t>The XXX AG expects to generate a greater degree of cash flows from its operations in the planning period. </a:t>
            </a:r>
          </a:p>
          <a:p>
            <a:r>
              <a:rPr lang="en-US" dirty="0"/>
              <a:t>The reason for this is XX</a:t>
            </a:r>
          </a:p>
        </p:txBody>
      </p:sp>
      <p:sp>
        <p:nvSpPr>
          <p:cNvPr id="5" name="Textplatzhalter 4"/>
          <p:cNvSpPr>
            <a:spLocks noGrp="1"/>
          </p:cNvSpPr>
          <p:nvPr>
            <p:ph type="body" sz="quarter" idx="12"/>
          </p:nvPr>
        </p:nvSpPr>
        <p:spPr/>
        <p:txBody>
          <a:bodyPr/>
          <a:lstStyle/>
          <a:p>
            <a:r>
              <a:rPr lang="en-US" dirty="0" smtClean="0"/>
              <a:t>Description</a:t>
            </a:r>
          </a:p>
          <a:p>
            <a:pPr lvl="2">
              <a:lnSpc>
                <a:spcPct val="95000"/>
              </a:lnSpc>
              <a:spcBef>
                <a:spcPts val="300"/>
              </a:spcBef>
            </a:pPr>
            <a:r>
              <a:rPr lang="en-US" dirty="0" smtClean="0"/>
              <a:t>[... description of development and definition of CCR ...]</a:t>
            </a:r>
          </a:p>
          <a:p>
            <a:pPr lvl="2">
              <a:lnSpc>
                <a:spcPct val="95000"/>
              </a:lnSpc>
              <a:spcBef>
                <a:spcPts val="300"/>
              </a:spcBef>
            </a:pPr>
            <a:r>
              <a:rPr lang="en-US" dirty="0" smtClean="0"/>
              <a:t>[... description of reasons for development (e.g. higher CCR through optimization of WC) ...]</a:t>
            </a:r>
          </a:p>
          <a:p>
            <a:endParaRPr lang="en-US" dirty="0"/>
          </a:p>
        </p:txBody>
      </p:sp>
      <p:sp>
        <p:nvSpPr>
          <p:cNvPr id="4" name="Titel 3"/>
          <p:cNvSpPr>
            <a:spLocks noGrp="1"/>
          </p:cNvSpPr>
          <p:nvPr>
            <p:ph type="title"/>
          </p:nvPr>
        </p:nvSpPr>
        <p:spPr/>
        <p:txBody>
          <a:bodyPr/>
          <a:lstStyle/>
          <a:p>
            <a:r>
              <a:rPr lang="en-US" dirty="0"/>
              <a:t>2. To what extent is the company able to convert </a:t>
            </a:r>
            <a:r>
              <a:rPr lang="en-US" dirty="0" smtClean="0"/>
              <a:t>operative results </a:t>
            </a:r>
            <a:r>
              <a:rPr lang="en-US" dirty="0"/>
              <a:t>or sales into cash flows over time?</a:t>
            </a:r>
          </a:p>
        </p:txBody>
      </p:sp>
      <p:sp>
        <p:nvSpPr>
          <p:cNvPr id="2" name="Textplatzhalter 1"/>
          <p:cNvSpPr>
            <a:spLocks noGrp="1"/>
          </p:cNvSpPr>
          <p:nvPr>
            <p:ph type="body" sz="quarter" idx="13"/>
          </p:nvPr>
        </p:nvSpPr>
        <p:spPr/>
        <p:txBody>
          <a:bodyPr/>
          <a:lstStyle/>
          <a:p>
            <a:r>
              <a:rPr lang="en-US" dirty="0"/>
              <a:t>Cash Flow (Planning)</a:t>
            </a:r>
          </a:p>
        </p:txBody>
      </p:sp>
      <p:pic>
        <p:nvPicPr>
          <p:cNvPr id="32" name="Grafik 31"/>
          <p:cNvPicPr>
            <a:picLocks noChangeAspect="1"/>
          </p:cNvPicPr>
          <p:nvPr/>
        </p:nvPicPr>
        <p:blipFill>
          <a:blip r:embed="rId13">
            <a:duotone>
              <a:schemeClr val="bg2">
                <a:shade val="45000"/>
                <a:satMod val="135000"/>
              </a:schemeClr>
              <a:prstClr val="white"/>
            </a:duotone>
          </a:blip>
          <a:stretch>
            <a:fillRect/>
          </a:stretch>
        </p:blipFill>
        <p:spPr>
          <a:xfrm>
            <a:off x="8427624" y="5682138"/>
            <a:ext cx="398364" cy="475717"/>
          </a:xfrm>
          <a:prstGeom prst="rect">
            <a:avLst/>
          </a:prstGeom>
        </p:spPr>
      </p:pic>
      <p:pic>
        <p:nvPicPr>
          <p:cNvPr id="33" name="Grafik 32"/>
          <p:cNvPicPr>
            <a:picLocks noChangeAspect="1"/>
          </p:cNvPicPr>
          <p:nvPr/>
        </p:nvPicPr>
        <p:blipFill>
          <a:blip r:embed="rId14"/>
          <a:stretch>
            <a:fillRect/>
          </a:stretch>
        </p:blipFill>
        <p:spPr>
          <a:xfrm>
            <a:off x="8766406" y="5678270"/>
            <a:ext cx="398364" cy="479585"/>
          </a:xfrm>
          <a:prstGeom prst="rect">
            <a:avLst/>
          </a:prstGeom>
        </p:spPr>
      </p:pic>
      <p:pic>
        <p:nvPicPr>
          <p:cNvPr id="34" name="Grafik 33"/>
          <p:cNvPicPr>
            <a:picLocks noChangeAspect="1"/>
          </p:cNvPicPr>
          <p:nvPr/>
        </p:nvPicPr>
        <p:blipFill>
          <a:blip r:embed="rId15">
            <a:duotone>
              <a:schemeClr val="bg2">
                <a:shade val="45000"/>
                <a:satMod val="135000"/>
              </a:schemeClr>
              <a:prstClr val="white"/>
            </a:duotone>
          </a:blip>
          <a:stretch>
            <a:fillRect/>
          </a:stretch>
        </p:blipFill>
        <p:spPr>
          <a:xfrm>
            <a:off x="9090256" y="5682138"/>
            <a:ext cx="398364" cy="475717"/>
          </a:xfrm>
          <a:prstGeom prst="rect">
            <a:avLst/>
          </a:prstGeom>
        </p:spPr>
      </p:pic>
      <p:graphicFrame>
        <p:nvGraphicFramePr>
          <p:cNvPr id="39" name="Group 90"/>
          <p:cNvGraphicFramePr>
            <a:graphicFrameLocks noGrp="1"/>
          </p:cNvGraphicFramePr>
          <p:nvPr>
            <p:custDataLst>
              <p:tags r:id="rId2"/>
            </p:custDataLst>
            <p:extLst>
              <p:ext uri="{D42A27DB-BD31-4B8C-83A1-F6EECF244321}">
                <p14:modId xmlns:p14="http://schemas.microsoft.com/office/powerpoint/2010/main" val="1193412296"/>
              </p:ex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sp>
        <p:nvSpPr>
          <p:cNvPr id="23" name="Rectangle 4"/>
          <p:cNvSpPr>
            <a:spLocks noChangeArrowheads="1"/>
          </p:cNvSpPr>
          <p:nvPr>
            <p:custDataLst>
              <p:tags r:id="rId3"/>
            </p:custDataLst>
          </p:nvPr>
        </p:nvSpPr>
        <p:spPr bwMode="gray">
          <a:xfrm>
            <a:off x="8540496" y="4590473"/>
            <a:ext cx="876554" cy="1087797"/>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a:solidFill>
                  <a:schemeClr val="bg1"/>
                </a:solidFill>
              </a:rPr>
              <a:t>Definition of CCR as a rule individual case or sector-dependent.</a:t>
            </a:r>
          </a:p>
          <a:p>
            <a:pPr algn="ctr" defTabSz="762000" eaLnBrk="0" hangingPunct="0">
              <a:lnSpc>
                <a:spcPct val="90000"/>
              </a:lnSpc>
            </a:pPr>
            <a:r>
              <a:rPr lang="en-US" sz="700" dirty="0">
                <a:solidFill>
                  <a:schemeClr val="bg1"/>
                </a:solidFill>
              </a:rPr>
              <a:t>Frequently FCF or operative CF with reference to EBITDA or EBIT, partially also annual result</a:t>
            </a:r>
          </a:p>
        </p:txBody>
      </p:sp>
      <p:pic>
        <p:nvPicPr>
          <p:cNvPr id="11" name="Grafik 10"/>
          <p:cNvPicPr>
            <a:picLocks noChangeAspect="1"/>
          </p:cNvPicPr>
          <p:nvPr>
            <p:custDataLst>
              <p:tags r:id="rId4"/>
            </p:custDataLst>
          </p:nvPr>
        </p:nvPicPr>
        <p:blipFill>
          <a:blip r:embed="rId16"/>
          <a:stretch>
            <a:fillRect/>
          </a:stretch>
        </p:blipFill>
        <p:spPr>
          <a:xfrm>
            <a:off x="2455887" y="1431636"/>
            <a:ext cx="3399791" cy="1546805"/>
          </a:xfrm>
          <a:prstGeom prst="rect">
            <a:avLst/>
          </a:prstGeom>
        </p:spPr>
      </p:pic>
      <p:pic>
        <p:nvPicPr>
          <p:cNvPr id="15" name="Grafik 14"/>
          <p:cNvPicPr>
            <a:picLocks noChangeAspect="1"/>
          </p:cNvPicPr>
          <p:nvPr>
            <p:custDataLst>
              <p:tags r:id="rId5"/>
            </p:custDataLst>
          </p:nvPr>
        </p:nvPicPr>
        <p:blipFill rotWithShape="1">
          <a:blip r:embed="rId17"/>
          <a:srcRect l="4329" t="22238"/>
          <a:stretch/>
        </p:blipFill>
        <p:spPr>
          <a:xfrm>
            <a:off x="2495462" y="4083035"/>
            <a:ext cx="3472763" cy="2021705"/>
          </a:xfrm>
          <a:prstGeom prst="rect">
            <a:avLst/>
          </a:prstGeom>
        </p:spPr>
      </p:pic>
      <p:sp>
        <p:nvSpPr>
          <p:cNvPr id="22" name="Text Placeholder 12"/>
          <p:cNvSpPr txBox="1">
            <a:spLocks/>
          </p:cNvSpPr>
          <p:nvPr>
            <p:custDataLst>
              <p:tags r:id="rId6"/>
            </p:custDataLst>
          </p:nvPr>
        </p:nvSpPr>
        <p:spPr>
          <a:xfrm>
            <a:off x="2465192" y="3629134"/>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EBITDA to free cash flow conversion and FCF in % of </a:t>
            </a:r>
            <a:r>
              <a:rPr lang="en-US" sz="900" kern="0" dirty="0" smtClean="0">
                <a:latin typeface="Arial" panose="020B0604020202020204" pitchFamily="34" charset="0"/>
                <a:cs typeface="Arial" panose="020B0604020202020204" pitchFamily="34" charset="0"/>
              </a:rPr>
              <a:t>sales</a:t>
            </a:r>
            <a:endParaRPr lang="en-US" sz="900" kern="0" dirty="0">
              <a:latin typeface="Arial" panose="020B0604020202020204" pitchFamily="34" charset="0"/>
              <a:cs typeface="Arial" panose="020B0604020202020204" pitchFamily="34" charset="0"/>
            </a:endParaRPr>
          </a:p>
        </p:txBody>
      </p:sp>
      <p:pic>
        <p:nvPicPr>
          <p:cNvPr id="7" name="Grafik 6"/>
          <p:cNvPicPr>
            <a:picLocks noChangeAspect="1"/>
          </p:cNvPicPr>
          <p:nvPr>
            <p:custDataLst>
              <p:tags r:id="rId7"/>
            </p:custDataLst>
          </p:nvPr>
        </p:nvPicPr>
        <p:blipFill>
          <a:blip r:embed="rId18"/>
          <a:stretch>
            <a:fillRect/>
          </a:stretch>
        </p:blipFill>
        <p:spPr>
          <a:xfrm>
            <a:off x="-2531631" y="1431636"/>
            <a:ext cx="1993565" cy="2225233"/>
          </a:xfrm>
          <a:prstGeom prst="rect">
            <a:avLst/>
          </a:prstGeom>
        </p:spPr>
      </p:pic>
      <p:pic>
        <p:nvPicPr>
          <p:cNvPr id="9" name="Grafik 8"/>
          <p:cNvPicPr>
            <a:picLocks noChangeAspect="1"/>
          </p:cNvPicPr>
          <p:nvPr>
            <p:custDataLst>
              <p:tags r:id="rId8"/>
            </p:custDataLst>
          </p:nvPr>
        </p:nvPicPr>
        <p:blipFill>
          <a:blip r:embed="rId19"/>
          <a:stretch>
            <a:fillRect/>
          </a:stretch>
        </p:blipFill>
        <p:spPr>
          <a:xfrm>
            <a:off x="-2512624" y="3788277"/>
            <a:ext cx="1993565" cy="2225233"/>
          </a:xfrm>
          <a:prstGeom prst="rect">
            <a:avLst/>
          </a:prstGeom>
        </p:spPr>
      </p:pic>
    </p:spTree>
    <p:extLst>
      <p:ext uri="{BB962C8B-B14F-4D97-AF65-F5344CB8AC3E}">
        <p14:creationId xmlns:p14="http://schemas.microsoft.com/office/powerpoint/2010/main" val="22483136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The EBIT to free cash flow conversion of XXX AG is comparable to the average conversion of the competitors and the expectations of the analysts.</a:t>
            </a:r>
          </a:p>
          <a:p>
            <a:r>
              <a:rPr lang="en-US" dirty="0"/>
              <a:t>In view of this we consider the expected EBIT to free cash flow conversion to be XXX.</a:t>
            </a:r>
          </a:p>
        </p:txBody>
      </p:sp>
      <p:sp>
        <p:nvSpPr>
          <p:cNvPr id="5" name="Textplatzhalter 4"/>
          <p:cNvSpPr>
            <a:spLocks noGrp="1"/>
          </p:cNvSpPr>
          <p:nvPr>
            <p:ph type="body" sz="quarter" idx="12"/>
          </p:nvPr>
        </p:nvSpPr>
        <p:spPr/>
        <p:txBody>
          <a:bodyPr/>
          <a:lstStyle/>
          <a:p>
            <a:r>
              <a:rPr lang="en-US" dirty="0" smtClean="0"/>
              <a:t>Description</a:t>
            </a:r>
          </a:p>
          <a:p>
            <a:pPr lvl="2">
              <a:lnSpc>
                <a:spcPct val="95000"/>
              </a:lnSpc>
              <a:spcBef>
                <a:spcPts val="300"/>
              </a:spcBef>
            </a:pPr>
            <a:r>
              <a:rPr lang="en-US" dirty="0" smtClean="0"/>
              <a:t>[... Description of analysis object to peers ...]</a:t>
            </a:r>
          </a:p>
          <a:p>
            <a:pPr lvl="2">
              <a:lnSpc>
                <a:spcPct val="95000"/>
              </a:lnSpc>
              <a:spcBef>
                <a:spcPts val="300"/>
              </a:spcBef>
            </a:pPr>
            <a:r>
              <a:rPr lang="en-US" dirty="0" smtClean="0"/>
              <a:t>[... If deviant explain reasons for this or consequences resulting for planning </a:t>
            </a:r>
            <a:r>
              <a:rPr lang="en-US" dirty="0" smtClean="0">
                <a:sym typeface="Wingdings" pitchFamily="2" charset="2"/>
              </a:rPr>
              <a:t> adjustments (if applicable also with sustained result/CF), scenarios</a:t>
            </a:r>
            <a:r>
              <a:rPr lang="en-US" dirty="0" smtClean="0"/>
              <a:t>, etc. ...]</a:t>
            </a:r>
          </a:p>
          <a:p>
            <a:pPr lvl="2">
              <a:lnSpc>
                <a:spcPct val="95000"/>
              </a:lnSpc>
              <a:spcBef>
                <a:spcPts val="300"/>
              </a:spcBef>
            </a:pPr>
            <a:r>
              <a:rPr lang="en-US" dirty="0" smtClean="0"/>
              <a:t>XXX</a:t>
            </a:r>
          </a:p>
          <a:p>
            <a:endParaRPr lang="en-US" dirty="0"/>
          </a:p>
        </p:txBody>
      </p:sp>
      <p:sp>
        <p:nvSpPr>
          <p:cNvPr id="4" name="Titel 3"/>
          <p:cNvSpPr>
            <a:spLocks noGrp="1"/>
          </p:cNvSpPr>
          <p:nvPr>
            <p:ph type="title"/>
          </p:nvPr>
        </p:nvSpPr>
        <p:spPr/>
        <p:txBody>
          <a:bodyPr/>
          <a:lstStyle/>
          <a:p>
            <a:r>
              <a:rPr lang="en-US" dirty="0"/>
              <a:t>3. Does the planned cash flow correspond to market expectations (benchmarking)?</a:t>
            </a:r>
          </a:p>
        </p:txBody>
      </p:sp>
      <p:sp>
        <p:nvSpPr>
          <p:cNvPr id="2" name="Textplatzhalter 1"/>
          <p:cNvSpPr>
            <a:spLocks noGrp="1"/>
          </p:cNvSpPr>
          <p:nvPr>
            <p:ph type="body" sz="quarter" idx="13"/>
          </p:nvPr>
        </p:nvSpPr>
        <p:spPr/>
        <p:txBody>
          <a:bodyPr/>
          <a:lstStyle/>
          <a:p>
            <a:r>
              <a:rPr lang="en-US" dirty="0"/>
              <a:t>Cash Flow (Planning)</a:t>
            </a:r>
          </a:p>
        </p:txBody>
      </p:sp>
      <p:graphicFrame>
        <p:nvGraphicFramePr>
          <p:cNvPr id="39" name="Group 90"/>
          <p:cNvGraphicFramePr>
            <a:graphicFrameLocks noGrp="1"/>
          </p:cNvGraphicFramePr>
          <p:nvPr>
            <p:custDataLst>
              <p:tags r:id="rId2"/>
            </p:custDataLst>
            <p:extLst>
              <p:ext uri="{D42A27DB-BD31-4B8C-83A1-F6EECF244321}">
                <p14:modId xmlns:p14="http://schemas.microsoft.com/office/powerpoint/2010/main" val="2908778704"/>
              </p:ex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sp>
        <p:nvSpPr>
          <p:cNvPr id="23" name="Rectangle 4"/>
          <p:cNvSpPr>
            <a:spLocks noChangeArrowheads="1"/>
          </p:cNvSpPr>
          <p:nvPr>
            <p:custDataLst>
              <p:tags r:id="rId3"/>
            </p:custDataLst>
          </p:nvPr>
        </p:nvSpPr>
        <p:spPr bwMode="gray">
          <a:xfrm>
            <a:off x="8540496" y="5356360"/>
            <a:ext cx="876554" cy="670440"/>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a:solidFill>
                  <a:schemeClr val="bg1"/>
                </a:solidFill>
              </a:rPr>
              <a:t>Alternatively present free cash flow in % of sales, if recommendable</a:t>
            </a:r>
          </a:p>
        </p:txBody>
      </p:sp>
      <p:sp>
        <p:nvSpPr>
          <p:cNvPr id="22" name="Text Placeholder 12"/>
          <p:cNvSpPr txBox="1">
            <a:spLocks/>
          </p:cNvSpPr>
          <p:nvPr>
            <p:custDataLst>
              <p:tags r:id="rId4"/>
            </p:custDataLst>
          </p:nvPr>
        </p:nvSpPr>
        <p:spPr>
          <a:xfrm>
            <a:off x="2446338" y="3829869"/>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EBIT to free cash flow conversion in comparison to analysts‘ expectations</a:t>
            </a:r>
          </a:p>
        </p:txBody>
      </p:sp>
      <p:sp>
        <p:nvSpPr>
          <p:cNvPr id="19" name="Text Placeholder 12"/>
          <p:cNvSpPr txBox="1">
            <a:spLocks/>
          </p:cNvSpPr>
          <p:nvPr>
            <p:custDataLst>
              <p:tags r:id="rId5"/>
            </p:custDataLst>
          </p:nvPr>
        </p:nvSpPr>
        <p:spPr>
          <a:xfrm>
            <a:off x="2446338"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EBIT to free cash flow conversion in comparison to peer group</a:t>
            </a:r>
          </a:p>
        </p:txBody>
      </p:sp>
      <p:pic>
        <p:nvPicPr>
          <p:cNvPr id="9" name="Grafik 8"/>
          <p:cNvPicPr>
            <a:picLocks noChangeAspect="1"/>
          </p:cNvPicPr>
          <p:nvPr>
            <p:custDataLst>
              <p:tags r:id="rId6"/>
            </p:custDataLst>
          </p:nvPr>
        </p:nvPicPr>
        <p:blipFill rotWithShape="1">
          <a:blip r:embed="rId12"/>
          <a:srcRect t="9938" r="23471" b="21855"/>
          <a:stretch/>
        </p:blipFill>
        <p:spPr>
          <a:xfrm>
            <a:off x="2449321" y="4142232"/>
            <a:ext cx="3393695" cy="1892808"/>
          </a:xfrm>
          <a:prstGeom prst="rect">
            <a:avLst/>
          </a:prstGeom>
        </p:spPr>
      </p:pic>
      <p:pic>
        <p:nvPicPr>
          <p:cNvPr id="31" name="Grafik 30"/>
          <p:cNvPicPr>
            <a:picLocks noChangeAspect="1"/>
          </p:cNvPicPr>
          <p:nvPr>
            <p:custDataLst>
              <p:tags r:id="rId7"/>
            </p:custDataLst>
          </p:nvPr>
        </p:nvPicPr>
        <p:blipFill rotWithShape="1">
          <a:blip r:embed="rId13"/>
          <a:srcRect t="4419" r="29322" b="16144"/>
          <a:stretch/>
        </p:blipFill>
        <p:spPr>
          <a:xfrm>
            <a:off x="2457617" y="1644073"/>
            <a:ext cx="3139619" cy="2170545"/>
          </a:xfrm>
          <a:prstGeom prst="rect">
            <a:avLst/>
          </a:prstGeom>
        </p:spPr>
      </p:pic>
      <p:pic>
        <p:nvPicPr>
          <p:cNvPr id="7" name="Grafik 6"/>
          <p:cNvPicPr>
            <a:picLocks noChangeAspect="1"/>
          </p:cNvPicPr>
          <p:nvPr>
            <p:custDataLst>
              <p:tags r:id="rId8"/>
            </p:custDataLst>
          </p:nvPr>
        </p:nvPicPr>
        <p:blipFill>
          <a:blip r:embed="rId14"/>
          <a:stretch>
            <a:fillRect/>
          </a:stretch>
        </p:blipFill>
        <p:spPr>
          <a:xfrm>
            <a:off x="-2731389" y="1434536"/>
            <a:ext cx="1999661" cy="2225233"/>
          </a:xfrm>
          <a:prstGeom prst="rect">
            <a:avLst/>
          </a:prstGeom>
        </p:spPr>
      </p:pic>
      <p:pic>
        <p:nvPicPr>
          <p:cNvPr id="11" name="Grafik 10"/>
          <p:cNvPicPr>
            <a:picLocks noChangeAspect="1"/>
          </p:cNvPicPr>
          <p:nvPr>
            <p:custDataLst>
              <p:tags r:id="rId9"/>
            </p:custDataLst>
          </p:nvPr>
        </p:nvPicPr>
        <p:blipFill>
          <a:blip r:embed="rId15"/>
          <a:stretch>
            <a:fillRect/>
          </a:stretch>
        </p:blipFill>
        <p:spPr>
          <a:xfrm>
            <a:off x="-2691335" y="3796155"/>
            <a:ext cx="1999661" cy="2225233"/>
          </a:xfrm>
          <a:prstGeom prst="rect">
            <a:avLst/>
          </a:prstGeom>
        </p:spPr>
      </p:pic>
      <p:graphicFrame>
        <p:nvGraphicFramePr>
          <p:cNvPr id="20" name="Objekt 19"/>
          <p:cNvGraphicFramePr>
            <a:graphicFrameLocks noChangeAspect="1"/>
          </p:cNvGraphicFramePr>
          <p:nvPr>
            <p:extLst>
              <p:ext uri="{D42A27DB-BD31-4B8C-83A1-F6EECF244321}">
                <p14:modId xmlns:p14="http://schemas.microsoft.com/office/powerpoint/2010/main" val="3438396412"/>
              </p:ext>
            </p:extLst>
          </p:nvPr>
        </p:nvGraphicFramePr>
        <p:xfrm>
          <a:off x="-1691505" y="6157774"/>
          <a:ext cx="914400" cy="771525"/>
        </p:xfrm>
        <a:graphic>
          <a:graphicData uri="http://schemas.openxmlformats.org/presentationml/2006/ole">
            <mc:AlternateContent xmlns:mc="http://schemas.openxmlformats.org/markup-compatibility/2006">
              <mc:Choice xmlns:v="urn:schemas-microsoft-com:vml" Requires="v">
                <p:oleObj spid="_x0000_s16410" name="Arbeitsblatt" showAsIcon="1" r:id="rId17" imgW="914400" imgH="771480" progId="Excel.Sheet.12">
                  <p:embed/>
                </p:oleObj>
              </mc:Choice>
              <mc:Fallback>
                <p:oleObj name="Arbeitsblatt" showAsIcon="1" r:id="rId17" imgW="914400" imgH="771480" progId="Excel.Sheet.12">
                  <p:embed/>
                  <p:pic>
                    <p:nvPicPr>
                      <p:cNvPr id="0" name=""/>
                      <p:cNvPicPr/>
                      <p:nvPr/>
                    </p:nvPicPr>
                    <p:blipFill>
                      <a:blip r:embed="rId18"/>
                      <a:stretch>
                        <a:fillRect/>
                      </a:stretch>
                    </p:blipFill>
                    <p:spPr>
                      <a:xfrm>
                        <a:off x="-1691505" y="6157774"/>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6045337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p:cNvSpPr>
            <a:spLocks noGrp="1"/>
          </p:cNvSpPr>
          <p:nvPr>
            <p:ph type="body" sz="quarter" idx="13"/>
            <p:custDataLst>
              <p:tags r:id="rId1"/>
            </p:custDataLst>
          </p:nvPr>
        </p:nvSpPr>
        <p:spPr/>
        <p:txBody>
          <a:body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endParaRPr lang="en-US" dirty="0"/>
          </a:p>
        </p:txBody>
      </p:sp>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Tree>
    <p:extLst>
      <p:ext uri="{BB962C8B-B14F-4D97-AF65-F5344CB8AC3E}">
        <p14:creationId xmlns:p14="http://schemas.microsoft.com/office/powerpoint/2010/main" val="33009032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noProof="0" dirty="0" smtClean="0"/>
              <a:t>Disclaimer</a:t>
            </a:r>
            <a:endParaRPr lang="en-US" sz="3600" noProof="0" dirty="0"/>
          </a:p>
        </p:txBody>
      </p:sp>
    </p:spTree>
    <p:extLst>
      <p:ext uri="{BB962C8B-B14F-4D97-AF65-F5344CB8AC3E}">
        <p14:creationId xmlns:p14="http://schemas.microsoft.com/office/powerpoint/2010/main" val="34816312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Cash Flow (Planning)</a:t>
            </a:r>
            <a:endParaRPr lang="en-US" dirty="0"/>
          </a:p>
        </p:txBody>
      </p:sp>
      <p:sp>
        <p:nvSpPr>
          <p:cNvPr id="4" name="Titel 3"/>
          <p:cNvSpPr>
            <a:spLocks noGrp="1"/>
          </p:cNvSpPr>
          <p:nvPr>
            <p:ph type="title"/>
          </p:nvPr>
        </p:nvSpPr>
        <p:spPr/>
        <p:txBody>
          <a:bodyPr/>
          <a:lstStyle/>
          <a:p>
            <a:r>
              <a:rPr lang="en-US" dirty="0" smtClean="0"/>
              <a:t>Overview (1/4) – Mission statement</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lvl="0" defTabSz="762000">
                <a:lnSpc>
                  <a:spcPct val="95000"/>
                </a:lnSpc>
                <a:spcBef>
                  <a:spcPct val="60000"/>
                </a:spcBef>
                <a:buClr>
                  <a:srgbClr val="000066"/>
                </a:buClr>
              </a:pPr>
              <a:r>
                <a:rPr lang="en-US" sz="900" b="1" dirty="0" smtClean="0">
                  <a:solidFill>
                    <a:schemeClr val="bg1"/>
                  </a:solidFill>
                </a:rPr>
                <a:t>Cash doesn’t lie. Cash flow is the key for the valuation and ability to restructure and unifies the results from the P&amp;L and balance sheet analysis</a:t>
              </a:r>
              <a:endParaRPr lang="en-US" sz="800" i="1" dirty="0">
                <a:solidFill>
                  <a:schemeClr val="bg1"/>
                </a:solidFill>
                <a:latin typeface="Arial" pitchFamily="34" charset="0"/>
                <a:cs typeface="Arial" pitchFamily="34" charset="0"/>
              </a:endParaRPr>
            </a:p>
          </p:txBody>
        </p:sp>
      </p:grpSp>
      <p:sp>
        <p:nvSpPr>
          <p:cNvPr id="26" name="Text Placeholder 5"/>
          <p:cNvSpPr>
            <a:spLocks noGrp="1"/>
          </p:cNvSpPr>
          <p:nvPr>
            <p:ph type="body" sz="quarter" idx="11"/>
          </p:nvPr>
        </p:nvSpPr>
        <p:spPr>
          <a:xfrm>
            <a:off x="498098" y="2153260"/>
            <a:ext cx="1653886" cy="2574214"/>
          </a:xfrm>
          <a:ln w="6350">
            <a:noFill/>
          </a:ln>
        </p:spPr>
        <p:txBody>
          <a:bodyPr vert="horz" lIns="0" tIns="0" rIns="0" bIns="0" rtlCol="0" anchor="t" anchorCtr="0">
            <a:noAutofit/>
          </a:bodyPr>
          <a:lstStyle/>
          <a:p>
            <a:pPr>
              <a:spcAft>
                <a:spcPts val="500"/>
              </a:spcAft>
            </a:pPr>
            <a:r>
              <a:rPr lang="en-US" sz="900" dirty="0" smtClean="0">
                <a:solidFill>
                  <a:schemeClr val="accent1"/>
                </a:solidFill>
              </a:rPr>
              <a:t>Buy Side/Sell Side/JV</a:t>
            </a:r>
          </a:p>
          <a:p>
            <a:pPr lvl="2">
              <a:spcAft>
                <a:spcPts val="500"/>
              </a:spcAft>
            </a:pPr>
            <a:r>
              <a:rPr lang="en-US" dirty="0"/>
              <a:t>Cash flow main parameter of the valuation and therefore the determination of the purchase </a:t>
            </a:r>
            <a:r>
              <a:rPr lang="en-US" dirty="0" smtClean="0"/>
              <a:t>price</a:t>
            </a:r>
          </a:p>
          <a:p>
            <a:pPr marL="0" lvl="2" indent="0">
              <a:spcAft>
                <a:spcPts val="500"/>
              </a:spcAft>
              <a:buNone/>
            </a:pPr>
            <a:r>
              <a:rPr lang="en-US" b="1" dirty="0">
                <a:solidFill>
                  <a:schemeClr val="accent1"/>
                </a:solidFill>
              </a:rPr>
              <a:t>Turnaround</a:t>
            </a:r>
          </a:p>
          <a:p>
            <a:pPr lvl="2">
              <a:spcAft>
                <a:spcPts val="500"/>
              </a:spcAft>
            </a:pPr>
            <a:r>
              <a:rPr lang="en-US" dirty="0"/>
              <a:t>Ability to transfer operative activity into liquidity</a:t>
            </a:r>
          </a:p>
          <a:p>
            <a:pPr lvl="2">
              <a:spcAft>
                <a:spcPts val="500"/>
              </a:spcAft>
            </a:pPr>
            <a:r>
              <a:rPr lang="en-US" dirty="0"/>
              <a:t>What means are available to the debt provider?</a:t>
            </a:r>
          </a:p>
          <a:p>
            <a:pPr lvl="2">
              <a:spcAft>
                <a:spcPts val="500"/>
              </a:spcAft>
            </a:pPr>
            <a:r>
              <a:rPr lang="en-US" dirty="0"/>
              <a:t>Basis for covenants</a:t>
            </a:r>
          </a:p>
        </p:txBody>
      </p:sp>
      <p:sp>
        <p:nvSpPr>
          <p:cNvPr id="28" name="Rechteck 18"/>
          <p:cNvSpPr/>
          <p:nvPr/>
        </p:nvSpPr>
        <p:spPr>
          <a:xfrm>
            <a:off x="2281383" y="1875810"/>
            <a:ext cx="7135668"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1660107"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98098" y="4531736"/>
            <a:ext cx="1660107"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4821382"/>
            <a:ext cx="1653886" cy="1200006"/>
          </a:xfrm>
          <a:ln w="6350">
            <a:noFill/>
          </a:ln>
        </p:spPr>
        <p:txBody>
          <a:bodyPr vert="horz" lIns="0" tIns="0" rIns="0" bIns="0" rtlCol="0" anchor="t" anchorCtr="0">
            <a:noAutofit/>
          </a:bodyPr>
          <a:lstStyle/>
          <a:p>
            <a:pPr lvl="2">
              <a:spcAft>
                <a:spcPts val="500"/>
              </a:spcAft>
            </a:pPr>
            <a:r>
              <a:rPr lang="en-US" dirty="0"/>
              <a:t>Toolbox for analyses</a:t>
            </a:r>
          </a:p>
          <a:p>
            <a:pPr lvl="2">
              <a:spcAft>
                <a:spcPts val="500"/>
              </a:spcAft>
            </a:pPr>
            <a:r>
              <a:rPr lang="en-US" dirty="0"/>
              <a:t>Determination and collection of sector-specific KPIs (Benchmarking Project)</a:t>
            </a:r>
          </a:p>
        </p:txBody>
      </p:sp>
      <p:sp>
        <p:nvSpPr>
          <p:cNvPr id="13" name="Text Placeholder 5"/>
          <p:cNvSpPr>
            <a:spLocks noGrp="1"/>
          </p:cNvSpPr>
          <p:nvPr>
            <p:ph type="body" sz="quarter" idx="11"/>
          </p:nvPr>
        </p:nvSpPr>
        <p:spPr>
          <a:xfrm>
            <a:off x="5348288" y="2153260"/>
            <a:ext cx="4068762" cy="3868128"/>
          </a:xfrm>
          <a:ln w="6350">
            <a:noFill/>
          </a:ln>
        </p:spPr>
        <p:txBody>
          <a:bodyPr vert="horz" lIns="0" tIns="0" rIns="0" bIns="0" rtlCol="0" anchor="t" anchorCtr="0">
            <a:noAutofit/>
          </a:bodyPr>
          <a:lstStyle/>
          <a:p>
            <a:pPr>
              <a:spcBef>
                <a:spcPts val="500"/>
              </a:spcBef>
            </a:pPr>
            <a:r>
              <a:rPr lang="en-US" sz="900" dirty="0" smtClean="0"/>
              <a:t>Definition and Methodology</a:t>
            </a:r>
          </a:p>
          <a:p>
            <a:pPr lvl="2">
              <a:spcBef>
                <a:spcPts val="500"/>
              </a:spcBef>
              <a:spcAft>
                <a:spcPts val="0"/>
              </a:spcAft>
              <a:defRPr/>
            </a:pPr>
            <a:r>
              <a:rPr lang="en-US" dirty="0" smtClean="0"/>
              <a:t>Cash flow shows to what extent the company is in the position to generate funds for its investors from its business model</a:t>
            </a:r>
          </a:p>
          <a:p>
            <a:pPr lvl="2">
              <a:spcBef>
                <a:spcPts val="500"/>
              </a:spcBef>
              <a:spcAft>
                <a:spcPts val="0"/>
              </a:spcAft>
              <a:defRPr/>
            </a:pPr>
            <a:r>
              <a:rPr lang="en-US" dirty="0" smtClean="0"/>
              <a:t>Cash conversion rate = (Free) cash flow/EBIT(DA)</a:t>
            </a:r>
          </a:p>
          <a:p>
            <a:pPr lvl="2">
              <a:spcBef>
                <a:spcPts val="500"/>
              </a:spcBef>
              <a:spcAft>
                <a:spcPts val="0"/>
              </a:spcAft>
              <a:defRPr/>
            </a:pPr>
            <a:r>
              <a:rPr lang="en-US" dirty="0" smtClean="0"/>
              <a:t>Definition consistent with past analysis (</a:t>
            </a:r>
            <a:r>
              <a:rPr lang="en-US" dirty="0" smtClean="0">
                <a:sym typeface="Wingdings" panose="05000000000000000000" pitchFamily="2" charset="2"/>
              </a:rPr>
              <a:t></a:t>
            </a:r>
            <a:r>
              <a:rPr lang="en-US" dirty="0" smtClean="0"/>
              <a:t> workbook Cash Flow (historical) and dependent on the purpose of the analysis</a:t>
            </a:r>
          </a:p>
          <a:p>
            <a:pPr lvl="3">
              <a:spcBef>
                <a:spcPts val="500"/>
              </a:spcBef>
              <a:spcAft>
                <a:spcPts val="0"/>
              </a:spcAft>
              <a:defRPr/>
            </a:pPr>
            <a:r>
              <a:rPr lang="en-US" dirty="0" smtClean="0"/>
              <a:t>For restructuring: Cash flow available for debt service (important definition of the cash flow statement)</a:t>
            </a:r>
          </a:p>
          <a:p>
            <a:pPr lvl="3">
              <a:spcBef>
                <a:spcPts val="500"/>
              </a:spcBef>
              <a:spcAft>
                <a:spcPts val="0"/>
              </a:spcAft>
              <a:defRPr/>
            </a:pPr>
            <a:r>
              <a:rPr lang="en-US" dirty="0" smtClean="0"/>
              <a:t>For purposes of valuation: Cash flow for equity provider (cash flow to equity) or liabilities and equity provider (free cash flow, total cash flow,…) </a:t>
            </a:r>
          </a:p>
          <a:p>
            <a:pPr lvl="3">
              <a:spcBef>
                <a:spcPts val="500"/>
              </a:spcBef>
              <a:spcAft>
                <a:spcPts val="0"/>
              </a:spcAft>
              <a:defRPr/>
            </a:pPr>
            <a:r>
              <a:rPr lang="en-US" dirty="0" smtClean="0"/>
              <a:t>Analysis of the origin and utilization: Breakdown in operative CF (if applicable before/after interest and taxes), CF from investments, CF from financing (importance of the CF sector-dependent) if applicable CF from restructuring measures, extraordinary effects and CF non-operating assets separate</a:t>
            </a:r>
          </a:p>
          <a:p>
            <a:pPr lvl="2">
              <a:spcBef>
                <a:spcPts val="500"/>
              </a:spcBef>
              <a:spcAft>
                <a:spcPts val="0"/>
              </a:spcAft>
              <a:defRPr/>
            </a:pPr>
            <a:r>
              <a:rPr lang="en-US" dirty="0" smtClean="0"/>
              <a:t>Derivation performed especially middle and long-term generally indirectly from P&amp;L and balance sheet, short-term also directly (especially with reorganization/restructuring - RES)</a:t>
            </a:r>
          </a:p>
          <a:p>
            <a:pPr lvl="2">
              <a:spcBef>
                <a:spcPts val="500"/>
              </a:spcBef>
              <a:spcAft>
                <a:spcPts val="0"/>
              </a:spcAft>
              <a:defRPr/>
            </a:pPr>
            <a:r>
              <a:rPr lang="en-US" dirty="0" smtClean="0"/>
              <a:t>With indirect derivation utilization of an integrated planning model to assure consistency with P&amp;L and balance sheet planning</a:t>
            </a:r>
          </a:p>
          <a:p>
            <a:pPr>
              <a:spcBef>
                <a:spcPts val="500"/>
              </a:spcBef>
            </a:pPr>
            <a:r>
              <a:rPr lang="en-US" sz="900" dirty="0" smtClean="0"/>
              <a:t>Tools</a:t>
            </a:r>
          </a:p>
          <a:p>
            <a:pPr lvl="2">
              <a:spcBef>
                <a:spcPts val="500"/>
              </a:spcBef>
              <a:spcAft>
                <a:spcPts val="0"/>
              </a:spcAft>
              <a:defRPr/>
            </a:pPr>
            <a:r>
              <a:rPr lang="en-US" dirty="0" smtClean="0"/>
              <a:t>Analysis Toolbox</a:t>
            </a:r>
          </a:p>
          <a:p>
            <a:pPr lvl="2">
              <a:spcBef>
                <a:spcPts val="500"/>
              </a:spcBef>
              <a:spcAft>
                <a:spcPts val="0"/>
              </a:spcAft>
              <a:defRPr/>
            </a:pPr>
            <a:r>
              <a:rPr lang="en-US" dirty="0" smtClean="0"/>
              <a:t>Benchmarking </a:t>
            </a:r>
            <a:br>
              <a:rPr lang="en-US" dirty="0" smtClean="0"/>
            </a:br>
            <a:endParaRPr lang="en-US" i="1" dirty="0" smtClean="0"/>
          </a:p>
        </p:txBody>
      </p:sp>
      <p:sp>
        <p:nvSpPr>
          <p:cNvPr id="46" name="Text Placeholder 12"/>
          <p:cNvSpPr txBox="1">
            <a:spLocks/>
          </p:cNvSpPr>
          <p:nvPr>
            <p:custDataLst>
              <p:tags r:id="rId2"/>
            </p:custDataLst>
          </p:nvPr>
        </p:nvSpPr>
        <p:spPr>
          <a:xfrm>
            <a:off x="2281383" y="2153261"/>
            <a:ext cx="2577955" cy="227990"/>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Cash conversion rate and free cash flow in % of the net sales</a:t>
            </a:r>
            <a:endParaRPr lang="en-US" sz="900" kern="0" dirty="0">
              <a:latin typeface="Arial" panose="020B0604020202020204" pitchFamily="34" charset="0"/>
              <a:cs typeface="Arial" panose="020B0604020202020204" pitchFamily="34" charset="0"/>
            </a:endParaRPr>
          </a:p>
        </p:txBody>
      </p:sp>
      <p:sp>
        <p:nvSpPr>
          <p:cNvPr id="47" name="Text Placeholder 12"/>
          <p:cNvSpPr txBox="1">
            <a:spLocks/>
          </p:cNvSpPr>
          <p:nvPr>
            <p:custDataLst>
              <p:tags r:id="rId3"/>
            </p:custDataLst>
          </p:nvPr>
        </p:nvSpPr>
        <p:spPr>
          <a:xfrm>
            <a:off x="2281383" y="4011429"/>
            <a:ext cx="2577955" cy="227990"/>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Cash conversion rate in comparison to peers</a:t>
            </a:r>
            <a:endParaRPr lang="en-US" sz="900" kern="0" dirty="0">
              <a:latin typeface="Arial" panose="020B0604020202020204" pitchFamily="34" charset="0"/>
              <a:cs typeface="Arial" panose="020B0604020202020204" pitchFamily="34" charset="0"/>
            </a:endParaRPr>
          </a:p>
        </p:txBody>
      </p:sp>
      <p:pic>
        <p:nvPicPr>
          <p:cNvPr id="70" name="Grafik 69"/>
          <p:cNvPicPr>
            <a:picLocks noChangeAspect="1"/>
          </p:cNvPicPr>
          <p:nvPr>
            <p:custDataLst>
              <p:tags r:id="rId4"/>
            </p:custDataLst>
          </p:nvPr>
        </p:nvPicPr>
        <p:blipFill rotWithShape="1">
          <a:blip r:embed="rId11"/>
          <a:srcRect l="5769" r="24137" b="19197"/>
          <a:stretch/>
        </p:blipFill>
        <p:spPr>
          <a:xfrm>
            <a:off x="2250136" y="3848260"/>
            <a:ext cx="2990851" cy="2207894"/>
          </a:xfrm>
          <a:prstGeom prst="rect">
            <a:avLst/>
          </a:prstGeom>
        </p:spPr>
      </p:pic>
      <p:sp>
        <p:nvSpPr>
          <p:cNvPr id="20" name="Rectangle 4"/>
          <p:cNvSpPr>
            <a:spLocks noChangeArrowheads="1"/>
          </p:cNvSpPr>
          <p:nvPr>
            <p:custDataLst>
              <p:tags r:id="rId5"/>
            </p:custDataLst>
          </p:nvPr>
        </p:nvSpPr>
        <p:spPr bwMode="auto">
          <a:xfrm>
            <a:off x="6700346" y="203863"/>
            <a:ext cx="2716704" cy="8863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The presentation of cash flow deviates from accounting standards. This workbook contains sample financial statements according to IFRS and German GAAP</a:t>
            </a:r>
          </a:p>
          <a:p>
            <a:pPr algn="ctr" defTabSz="762000" eaLnBrk="0" hangingPunct="0">
              <a:lnSpc>
                <a:spcPct val="90000"/>
              </a:lnSpc>
              <a:spcBef>
                <a:spcPts val="600"/>
              </a:spcBef>
            </a:pPr>
            <a:r>
              <a:rPr lang="en-US" sz="900" dirty="0">
                <a:solidFill>
                  <a:schemeClr val="bg1"/>
                </a:solidFill>
              </a:rPr>
              <a:t>Tools listed are commonly used in Germany and may differ in other regions</a:t>
            </a:r>
            <a:r>
              <a:rPr lang="en-US" sz="900" dirty="0" smtClean="0">
                <a:solidFill>
                  <a:schemeClr val="bg1"/>
                </a:solidFill>
              </a:rPr>
              <a:t>.</a:t>
            </a:r>
            <a:endParaRPr lang="en-US" sz="900" dirty="0">
              <a:solidFill>
                <a:schemeClr val="bg1"/>
              </a:solidFill>
            </a:endParaRPr>
          </a:p>
        </p:txBody>
      </p:sp>
      <p:pic>
        <p:nvPicPr>
          <p:cNvPr id="5" name="Grafik 4"/>
          <p:cNvPicPr>
            <a:picLocks noChangeAspect="1"/>
          </p:cNvPicPr>
          <p:nvPr>
            <p:custDataLst>
              <p:tags r:id="rId6"/>
            </p:custDataLst>
          </p:nvPr>
        </p:nvPicPr>
        <p:blipFill>
          <a:blip r:embed="rId12"/>
          <a:stretch>
            <a:fillRect/>
          </a:stretch>
        </p:blipFill>
        <p:spPr>
          <a:xfrm>
            <a:off x="-2431667" y="1422400"/>
            <a:ext cx="1956986" cy="2225233"/>
          </a:xfrm>
          <a:prstGeom prst="rect">
            <a:avLst/>
          </a:prstGeom>
        </p:spPr>
      </p:pic>
      <p:pic>
        <p:nvPicPr>
          <p:cNvPr id="25" name="Grafik 24"/>
          <p:cNvPicPr>
            <a:picLocks noChangeAspect="1"/>
          </p:cNvPicPr>
          <p:nvPr>
            <p:custDataLst>
              <p:tags r:id="rId7"/>
            </p:custDataLst>
          </p:nvPr>
        </p:nvPicPr>
        <p:blipFill rotWithShape="1">
          <a:blip r:embed="rId13"/>
          <a:srcRect l="4987" t="14451" r="25742" b="23235"/>
          <a:stretch/>
        </p:blipFill>
        <p:spPr>
          <a:xfrm>
            <a:off x="2250136" y="2418896"/>
            <a:ext cx="3079246" cy="1592533"/>
          </a:xfrm>
          <a:prstGeom prst="rect">
            <a:avLst/>
          </a:prstGeom>
        </p:spPr>
      </p:pic>
      <p:pic>
        <p:nvPicPr>
          <p:cNvPr id="11" name="Grafik 10"/>
          <p:cNvPicPr>
            <a:picLocks noChangeAspect="1"/>
          </p:cNvPicPr>
          <p:nvPr>
            <p:custDataLst>
              <p:tags r:id="rId8"/>
            </p:custDataLst>
          </p:nvPr>
        </p:nvPicPr>
        <p:blipFill>
          <a:blip r:embed="rId14"/>
          <a:stretch>
            <a:fillRect/>
          </a:stretch>
        </p:blipFill>
        <p:spPr>
          <a:xfrm>
            <a:off x="-2453004" y="3708765"/>
            <a:ext cx="1999661" cy="2225233"/>
          </a:xfrm>
          <a:prstGeom prst="rect">
            <a:avLst/>
          </a:prstGeom>
        </p:spPr>
      </p:pic>
      <p:graphicFrame>
        <p:nvGraphicFramePr>
          <p:cNvPr id="30" name="Objekt 29"/>
          <p:cNvGraphicFramePr>
            <a:graphicFrameLocks noChangeAspect="1"/>
          </p:cNvGraphicFramePr>
          <p:nvPr>
            <p:extLst>
              <p:ext uri="{D42A27DB-BD31-4B8C-83A1-F6EECF244321}">
                <p14:modId xmlns:p14="http://schemas.microsoft.com/office/powerpoint/2010/main" val="2315484479"/>
              </p:ext>
            </p:extLst>
          </p:nvPr>
        </p:nvGraphicFramePr>
        <p:xfrm>
          <a:off x="-1453174" y="704425"/>
          <a:ext cx="914400" cy="771525"/>
        </p:xfrm>
        <a:graphic>
          <a:graphicData uri="http://schemas.openxmlformats.org/presentationml/2006/ole">
            <mc:AlternateContent xmlns:mc="http://schemas.openxmlformats.org/markup-compatibility/2006">
              <mc:Choice xmlns:v="urn:schemas-microsoft-com:vml" Requires="v">
                <p:oleObj spid="_x0000_s15385" name="Arbeitsblatt" showAsIcon="1" r:id="rId16" imgW="914400" imgH="771480" progId="Excel.Sheet.12">
                  <p:embed/>
                </p:oleObj>
              </mc:Choice>
              <mc:Fallback>
                <p:oleObj name="Arbeitsblatt" showAsIcon="1" r:id="rId16" imgW="914400" imgH="771480" progId="Excel.Sheet.12">
                  <p:embed/>
                  <p:pic>
                    <p:nvPicPr>
                      <p:cNvPr id="0" name=""/>
                      <p:cNvPicPr/>
                      <p:nvPr/>
                    </p:nvPicPr>
                    <p:blipFill>
                      <a:blip r:embed="rId17"/>
                      <a:stretch>
                        <a:fillRect/>
                      </a:stretch>
                    </p:blipFill>
                    <p:spPr>
                      <a:xfrm>
                        <a:off x="-1453174" y="70442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Cash Flow (Planning)</a:t>
            </a:r>
          </a:p>
        </p:txBody>
      </p:sp>
      <p:sp>
        <p:nvSpPr>
          <p:cNvPr id="4" name="Titel 3"/>
          <p:cNvSpPr>
            <a:spLocks noGrp="1"/>
          </p:cNvSpPr>
          <p:nvPr>
            <p:ph type="title"/>
          </p:nvPr>
        </p:nvSpPr>
        <p:spPr/>
        <p:txBody>
          <a:bodyPr/>
          <a:lstStyle/>
          <a:p>
            <a:r>
              <a:rPr lang="en-US" dirty="0" smtClean="0"/>
              <a:t>Overview (2/4) – Diagram</a:t>
            </a:r>
            <a:endParaRPr lang="en-US" dirty="0"/>
          </a:p>
        </p:txBody>
      </p:sp>
      <p:sp>
        <p:nvSpPr>
          <p:cNvPr id="79" name="Text Placeholder 5"/>
          <p:cNvSpPr>
            <a:spLocks noGrp="1"/>
          </p:cNvSpPr>
          <p:nvPr>
            <p:ph type="body" sz="quarter" idx="11"/>
          </p:nvPr>
        </p:nvSpPr>
        <p:spPr>
          <a:xfrm>
            <a:off x="488950" y="3618728"/>
            <a:ext cx="4370388" cy="1200006"/>
          </a:xfrm>
          <a:ln w="6350">
            <a:noFill/>
          </a:ln>
        </p:spPr>
        <p:txBody>
          <a:bodyPr vert="horz" lIns="0" tIns="0" rIns="0" bIns="0" rtlCol="0" anchor="t" anchorCtr="0">
            <a:noAutofit/>
          </a:bodyPr>
          <a:lstStyle/>
          <a:p>
            <a:pPr lvl="2">
              <a:spcAft>
                <a:spcPts val="500"/>
              </a:spcAft>
            </a:pPr>
            <a:r>
              <a:rPr lang="en-US" dirty="0"/>
              <a:t>Generally annual basis</a:t>
            </a:r>
          </a:p>
          <a:p>
            <a:pPr lvl="2">
              <a:spcAft>
                <a:spcPts val="500"/>
              </a:spcAft>
            </a:pPr>
            <a:r>
              <a:rPr lang="en-US" dirty="0"/>
              <a:t>Middle to long-term horizon (3-10 years)</a:t>
            </a:r>
          </a:p>
          <a:p>
            <a:pPr lvl="2">
              <a:spcAft>
                <a:spcPts val="500"/>
              </a:spcAft>
            </a:pPr>
            <a:r>
              <a:rPr lang="en-US" dirty="0"/>
              <a:t>Basis should normally be an integrated planning model (balance sheet and P&amp;L planning) (starting point actual last year)</a:t>
            </a:r>
          </a:p>
          <a:p>
            <a:pPr lvl="2">
              <a:spcAft>
                <a:spcPts val="500"/>
              </a:spcAft>
            </a:pPr>
            <a:r>
              <a:rPr lang="en-US" dirty="0" smtClean="0"/>
              <a:t>Utilization </a:t>
            </a:r>
            <a:r>
              <a:rPr lang="en-US" dirty="0"/>
              <a:t>for e.g. valuation models</a:t>
            </a:r>
          </a:p>
        </p:txBody>
      </p:sp>
      <p:sp>
        <p:nvSpPr>
          <p:cNvPr id="80" name="Rechteck 79"/>
          <p:cNvSpPr>
            <a:spLocks/>
          </p:cNvSpPr>
          <p:nvPr/>
        </p:nvSpPr>
        <p:spPr>
          <a:xfrm>
            <a:off x="5046661" y="1423173"/>
            <a:ext cx="4370388" cy="266600"/>
          </a:xfrm>
          <a:prstGeom prst="rect">
            <a:avLst/>
          </a:prstGeom>
          <a:solidFill>
            <a:srgbClr val="483698"/>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Direct cash flow derivation</a:t>
            </a:r>
            <a:endParaRPr lang="en-US" sz="900" b="1" dirty="0"/>
          </a:p>
        </p:txBody>
      </p:sp>
      <p:grpSp>
        <p:nvGrpSpPr>
          <p:cNvPr id="5" name="Gruppieren 4"/>
          <p:cNvGrpSpPr/>
          <p:nvPr/>
        </p:nvGrpSpPr>
        <p:grpSpPr>
          <a:xfrm>
            <a:off x="5719687" y="2061517"/>
            <a:ext cx="3024336" cy="1172989"/>
            <a:chOff x="5942062" y="2061517"/>
            <a:chExt cx="3024336" cy="1172989"/>
          </a:xfrm>
        </p:grpSpPr>
        <p:sp>
          <p:nvSpPr>
            <p:cNvPr id="81" name="Rechteck 80"/>
            <p:cNvSpPr/>
            <p:nvPr/>
          </p:nvSpPr>
          <p:spPr>
            <a:xfrm>
              <a:off x="5942062" y="2061517"/>
              <a:ext cx="1296144" cy="360214"/>
            </a:xfrm>
            <a:prstGeom prst="rect">
              <a:avLst/>
            </a:prstGeom>
            <a:solidFill>
              <a:srgbClr val="470A68"/>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dirty="0" smtClean="0">
                  <a:solidFill>
                    <a:schemeClr val="bg1"/>
                  </a:solidFill>
                </a:rPr>
                <a:t>Deposits</a:t>
              </a:r>
              <a:endParaRPr lang="en-US" sz="900" dirty="0">
                <a:solidFill>
                  <a:schemeClr val="bg1"/>
                </a:solidFill>
              </a:endParaRPr>
            </a:p>
          </p:txBody>
        </p:sp>
        <p:sp>
          <p:nvSpPr>
            <p:cNvPr id="82" name="Rechteck 81"/>
            <p:cNvSpPr/>
            <p:nvPr/>
          </p:nvSpPr>
          <p:spPr>
            <a:xfrm>
              <a:off x="7670254" y="2061517"/>
              <a:ext cx="1296144" cy="360214"/>
            </a:xfrm>
            <a:prstGeom prst="rect">
              <a:avLst/>
            </a:prstGeom>
            <a:solidFill>
              <a:srgbClr val="470A68"/>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dirty="0" smtClean="0">
                  <a:solidFill>
                    <a:schemeClr val="bg1"/>
                  </a:solidFill>
                </a:rPr>
                <a:t>Payments</a:t>
              </a:r>
              <a:endParaRPr lang="en-US" sz="900" dirty="0">
                <a:solidFill>
                  <a:schemeClr val="bg1"/>
                </a:solidFill>
              </a:endParaRPr>
            </a:p>
          </p:txBody>
        </p:sp>
        <p:sp>
          <p:nvSpPr>
            <p:cNvPr id="83" name="Rechteck 82"/>
            <p:cNvSpPr/>
            <p:nvPr/>
          </p:nvSpPr>
          <p:spPr>
            <a:xfrm>
              <a:off x="6805982" y="2874466"/>
              <a:ext cx="1296144" cy="360040"/>
            </a:xfrm>
            <a:prstGeom prst="rect">
              <a:avLst/>
            </a:prstGeom>
            <a:solidFill>
              <a:srgbClr val="6D2077"/>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dirty="0" smtClean="0">
                  <a:solidFill>
                    <a:schemeClr val="bg1"/>
                  </a:solidFill>
                </a:rPr>
                <a:t>Cash flow</a:t>
              </a:r>
              <a:endParaRPr lang="en-US" sz="900" dirty="0">
                <a:solidFill>
                  <a:schemeClr val="bg1"/>
                </a:solidFill>
              </a:endParaRPr>
            </a:p>
          </p:txBody>
        </p:sp>
        <p:cxnSp>
          <p:nvCxnSpPr>
            <p:cNvPr id="84" name="Gewinkelte Verbindung 83"/>
            <p:cNvCxnSpPr>
              <a:stCxn id="81" idx="2"/>
              <a:endCxn id="83" idx="0"/>
            </p:cNvCxnSpPr>
            <p:nvPr/>
          </p:nvCxnSpPr>
          <p:spPr>
            <a:xfrm rot="16200000" flipH="1">
              <a:off x="6795727" y="2216138"/>
              <a:ext cx="452735" cy="863920"/>
            </a:xfrm>
            <a:prstGeom prst="bentConnector3">
              <a:avLst>
                <a:gd name="adj1" fmla="val 50000"/>
              </a:avLst>
            </a:prstGeom>
            <a:ln w="12700">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85" name="Gewinkelte Verbindung 84"/>
            <p:cNvCxnSpPr>
              <a:stCxn id="82" idx="2"/>
              <a:endCxn id="83" idx="0"/>
            </p:cNvCxnSpPr>
            <p:nvPr/>
          </p:nvCxnSpPr>
          <p:spPr>
            <a:xfrm rot="5400000">
              <a:off x="7659823" y="2215962"/>
              <a:ext cx="452735" cy="864272"/>
            </a:xfrm>
            <a:prstGeom prst="bentConnector3">
              <a:avLst>
                <a:gd name="adj1" fmla="val 50000"/>
              </a:avLst>
            </a:prstGeom>
            <a:ln w="12700">
              <a:solidFill>
                <a:srgbClr val="747678"/>
              </a:solidFill>
              <a:tailEnd type="triangle"/>
            </a:ln>
          </p:spPr>
          <p:style>
            <a:lnRef idx="1">
              <a:schemeClr val="accent1"/>
            </a:lnRef>
            <a:fillRef idx="0">
              <a:schemeClr val="accent1"/>
            </a:fillRef>
            <a:effectRef idx="0">
              <a:schemeClr val="accent1"/>
            </a:effectRef>
            <a:fontRef idx="minor">
              <a:schemeClr val="tx1"/>
            </a:fontRef>
          </p:style>
        </p:cxnSp>
      </p:grpSp>
      <p:sp>
        <p:nvSpPr>
          <p:cNvPr id="86" name="Rechteck 85"/>
          <p:cNvSpPr>
            <a:spLocks/>
          </p:cNvSpPr>
          <p:nvPr/>
        </p:nvSpPr>
        <p:spPr>
          <a:xfrm>
            <a:off x="488950" y="1423173"/>
            <a:ext cx="4370388" cy="266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Indirect cash flow derivation</a:t>
            </a:r>
            <a:endParaRPr lang="en-US" sz="900" b="1" dirty="0"/>
          </a:p>
        </p:txBody>
      </p:sp>
      <p:grpSp>
        <p:nvGrpSpPr>
          <p:cNvPr id="3" name="Gruppieren 2"/>
          <p:cNvGrpSpPr/>
          <p:nvPr/>
        </p:nvGrpSpPr>
        <p:grpSpPr>
          <a:xfrm>
            <a:off x="1161976" y="2061517"/>
            <a:ext cx="3024336" cy="1101552"/>
            <a:chOff x="1045518" y="2061517"/>
            <a:chExt cx="3024336" cy="1101552"/>
          </a:xfrm>
        </p:grpSpPr>
        <p:sp>
          <p:nvSpPr>
            <p:cNvPr id="87" name="Rechteck 86"/>
            <p:cNvSpPr/>
            <p:nvPr/>
          </p:nvSpPr>
          <p:spPr>
            <a:xfrm>
              <a:off x="1045518" y="2061517"/>
              <a:ext cx="1296144" cy="36021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dirty="0" smtClean="0">
                  <a:solidFill>
                    <a:schemeClr val="bg1"/>
                  </a:solidFill>
                </a:rPr>
                <a:t>P&amp;L</a:t>
              </a:r>
              <a:endParaRPr lang="en-US" sz="900" dirty="0">
                <a:solidFill>
                  <a:schemeClr val="bg1"/>
                </a:solidFill>
              </a:endParaRPr>
            </a:p>
          </p:txBody>
        </p:sp>
        <p:sp>
          <p:nvSpPr>
            <p:cNvPr id="88" name="Rechteck 87"/>
            <p:cNvSpPr/>
            <p:nvPr/>
          </p:nvSpPr>
          <p:spPr>
            <a:xfrm>
              <a:off x="2773710" y="2061517"/>
              <a:ext cx="1296144" cy="36021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dirty="0" smtClean="0">
                  <a:solidFill>
                    <a:schemeClr val="bg1"/>
                  </a:solidFill>
                </a:rPr>
                <a:t>Balance sheet</a:t>
              </a:r>
              <a:endParaRPr lang="en-US" sz="900" dirty="0">
                <a:solidFill>
                  <a:schemeClr val="bg1"/>
                </a:solidFill>
              </a:endParaRPr>
            </a:p>
          </p:txBody>
        </p:sp>
        <p:sp>
          <p:nvSpPr>
            <p:cNvPr id="89" name="Rechteck 88"/>
            <p:cNvSpPr/>
            <p:nvPr/>
          </p:nvSpPr>
          <p:spPr>
            <a:xfrm>
              <a:off x="1909614" y="2803029"/>
              <a:ext cx="1296144" cy="3600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dirty="0" smtClean="0">
                  <a:solidFill>
                    <a:schemeClr val="bg1"/>
                  </a:solidFill>
                </a:rPr>
                <a:t>Cash flow</a:t>
              </a:r>
              <a:endParaRPr lang="en-US" sz="900" dirty="0">
                <a:solidFill>
                  <a:schemeClr val="bg1"/>
                </a:solidFill>
              </a:endParaRPr>
            </a:p>
          </p:txBody>
        </p:sp>
        <p:cxnSp>
          <p:nvCxnSpPr>
            <p:cNvPr id="90" name="Gewinkelte Verbindung 89"/>
            <p:cNvCxnSpPr>
              <a:stCxn id="87" idx="2"/>
              <a:endCxn id="89" idx="0"/>
            </p:cNvCxnSpPr>
            <p:nvPr/>
          </p:nvCxnSpPr>
          <p:spPr>
            <a:xfrm rot="16200000" flipH="1">
              <a:off x="1934989" y="2180332"/>
              <a:ext cx="381298" cy="864096"/>
            </a:xfrm>
            <a:prstGeom prst="bentConnector3">
              <a:avLst>
                <a:gd name="adj1" fmla="val 50000"/>
              </a:avLst>
            </a:prstGeom>
            <a:ln w="12700">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91" name="Gewinkelte Verbindung 90"/>
            <p:cNvCxnSpPr>
              <a:stCxn id="88" idx="2"/>
              <a:endCxn id="89" idx="0"/>
            </p:cNvCxnSpPr>
            <p:nvPr/>
          </p:nvCxnSpPr>
          <p:spPr>
            <a:xfrm rot="5400000">
              <a:off x="2799085" y="2180332"/>
              <a:ext cx="381298" cy="864096"/>
            </a:xfrm>
            <a:prstGeom prst="bentConnector3">
              <a:avLst>
                <a:gd name="adj1" fmla="val 50000"/>
              </a:avLst>
            </a:prstGeom>
            <a:ln w="12700">
              <a:solidFill>
                <a:srgbClr val="747678"/>
              </a:solidFill>
              <a:tailEnd type="triangle"/>
            </a:ln>
          </p:spPr>
          <p:style>
            <a:lnRef idx="1">
              <a:schemeClr val="accent1"/>
            </a:lnRef>
            <a:fillRef idx="0">
              <a:schemeClr val="accent1"/>
            </a:fillRef>
            <a:effectRef idx="0">
              <a:schemeClr val="accent1"/>
            </a:effectRef>
            <a:fontRef idx="minor">
              <a:schemeClr val="tx1"/>
            </a:fontRef>
          </p:style>
        </p:cxnSp>
      </p:grpSp>
      <p:sp>
        <p:nvSpPr>
          <p:cNvPr id="92" name="Textfeld 91"/>
          <p:cNvSpPr txBox="1"/>
          <p:nvPr/>
        </p:nvSpPr>
        <p:spPr>
          <a:xfrm>
            <a:off x="665287" y="2505472"/>
            <a:ext cx="1224136" cy="138499"/>
          </a:xfrm>
          <a:prstGeom prst="rect">
            <a:avLst/>
          </a:prstGeom>
          <a:noFill/>
        </p:spPr>
        <p:txBody>
          <a:bodyPr wrap="square" lIns="0" tIns="0" rIns="0" bIns="0" rtlCol="0">
            <a:spAutoFit/>
          </a:bodyPr>
          <a:lstStyle/>
          <a:p>
            <a:r>
              <a:rPr lang="en-US" sz="900" dirty="0" smtClean="0">
                <a:cs typeface="Arial" pitchFamily="34" charset="0"/>
              </a:rPr>
              <a:t>Cash conversion rate</a:t>
            </a:r>
          </a:p>
        </p:txBody>
      </p:sp>
      <p:sp>
        <p:nvSpPr>
          <p:cNvPr id="93" name="Text Placeholder 5"/>
          <p:cNvSpPr>
            <a:spLocks noGrp="1"/>
          </p:cNvSpPr>
          <p:nvPr>
            <p:ph type="body" sz="quarter" idx="11"/>
          </p:nvPr>
        </p:nvSpPr>
        <p:spPr>
          <a:xfrm>
            <a:off x="5046663" y="3606423"/>
            <a:ext cx="4370388" cy="1200006"/>
          </a:xfrm>
          <a:ln w="6350">
            <a:noFill/>
          </a:ln>
        </p:spPr>
        <p:txBody>
          <a:bodyPr vert="horz" lIns="0" tIns="0" rIns="0" bIns="0" rtlCol="0" anchor="t" anchorCtr="0">
            <a:noAutofit/>
          </a:bodyPr>
          <a:lstStyle/>
          <a:p>
            <a:pPr lvl="2">
              <a:spcAft>
                <a:spcPts val="500"/>
              </a:spcAft>
            </a:pPr>
            <a:r>
              <a:rPr lang="en-US" dirty="0"/>
              <a:t>Generally monthly basis</a:t>
            </a:r>
          </a:p>
          <a:p>
            <a:pPr lvl="2">
              <a:spcAft>
                <a:spcPts val="500"/>
              </a:spcAft>
            </a:pPr>
            <a:r>
              <a:rPr lang="en-US" dirty="0"/>
              <a:t>Short-term horizon (as a rule max. 12 months)</a:t>
            </a:r>
          </a:p>
          <a:p>
            <a:pPr lvl="2">
              <a:spcAft>
                <a:spcPts val="500"/>
              </a:spcAft>
            </a:pPr>
            <a:r>
              <a:rPr lang="en-US" dirty="0" smtClean="0"/>
              <a:t>Utilization </a:t>
            </a:r>
            <a:r>
              <a:rPr lang="en-US" dirty="0"/>
              <a:t>for liquidity planning</a:t>
            </a:r>
          </a:p>
        </p:txBody>
      </p:sp>
    </p:spTree>
    <p:extLst>
      <p:ext uri="{BB962C8B-B14F-4D97-AF65-F5344CB8AC3E}">
        <p14:creationId xmlns:p14="http://schemas.microsoft.com/office/powerpoint/2010/main" val="6172536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Cash Flow (Planning)</a:t>
            </a:r>
          </a:p>
        </p:txBody>
      </p:sp>
      <p:sp>
        <p:nvSpPr>
          <p:cNvPr id="4" name="Titel 3"/>
          <p:cNvSpPr>
            <a:spLocks noGrp="1"/>
          </p:cNvSpPr>
          <p:nvPr>
            <p:ph type="title"/>
          </p:nvPr>
        </p:nvSpPr>
        <p:spPr/>
        <p:txBody>
          <a:bodyPr/>
          <a:lstStyle/>
          <a:p>
            <a:r>
              <a:rPr lang="en-US" dirty="0" smtClean="0"/>
              <a:t>Overview (3/4) – Pitfalls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2618976170"/>
              </p:ext>
            </p:extLst>
          </p:nvPr>
        </p:nvGraphicFramePr>
        <p:xfrm>
          <a:off x="488950" y="1422400"/>
          <a:ext cx="8928100" cy="2509608"/>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Pitfalls/Lessons learned</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Completeness: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Were all the balance sheet items really considered in the indirect cash flow derivation? If this is not the case unintended cash effects (e.g. provisions) may result from transactions that are actually cash neutral.</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92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dirty="0" smtClean="0">
                          <a:ln>
                            <a:noFill/>
                          </a:ln>
                          <a:solidFill>
                            <a:srgbClr val="000000"/>
                          </a:solidFill>
                          <a:effectLst/>
                          <a:uLnTx/>
                          <a:uFillTx/>
                          <a:latin typeface="+mn-lt"/>
                          <a:ea typeface="+mn-ea"/>
                          <a:cs typeface="Arial" pitchFamily="34" charset="0"/>
                        </a:rPr>
                        <a:t>Strongly fluctuating cash conversion rate (CCR): </a:t>
                      </a:r>
                      <a:r>
                        <a:rPr kumimoji="0" lang="en-US" sz="900" b="0" i="0" u="none" strike="noStrike" kern="1200" cap="none" spc="0" normalizeH="0" baseline="0" dirty="0" smtClean="0">
                          <a:ln>
                            <a:noFill/>
                          </a:ln>
                          <a:solidFill>
                            <a:srgbClr val="000000"/>
                          </a:solidFill>
                          <a:effectLst/>
                          <a:uLnTx/>
                          <a:uFillTx/>
                          <a:latin typeface="+mn-lt"/>
                          <a:ea typeface="+mn-ea"/>
                          <a:cs typeface="Arial" pitchFamily="34" charset="0"/>
                        </a:rPr>
                        <a:t>A strongly fluctuating CCR is frequently an indication that the P&amp;L results are a poor indication for the company’s generated cash flow. If this is the case, the entire analysis is directed more at cash flow parameters than the P&amp;L results such as EBITDA/EBIT, due to the fact that these have only limited validity</a:t>
                      </a:r>
                      <a:r>
                        <a:rPr kumimoji="0" lang="en-US" sz="900" b="1" i="0" u="none" strike="noStrike" kern="1200" cap="none" spc="0" normalizeH="0" baseline="0" dirty="0" smtClean="0">
                          <a:ln>
                            <a:noFill/>
                          </a:ln>
                          <a:solidFill>
                            <a:srgbClr val="000000"/>
                          </a:solidFill>
                          <a:effectLst/>
                          <a:uLnTx/>
                          <a:uFillTx/>
                          <a:latin typeface="+mn-lt"/>
                          <a:ea typeface="+mn-ea"/>
                          <a:cs typeface="Arial" pitchFamily="34" charset="0"/>
                        </a:rPr>
                        <a:t>.</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56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Cash flow must be adapted to valuation procedure applied.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Especially the questions:</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Do the capital costs match the cash flow?: Equity-Cash flow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Cost of equity, Total capital-Cash flow (e.g. FCF)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Total cost of capital (e.g. WACC)</a:t>
                      </a:r>
                    </a:p>
                    <a:p>
                      <a:pPr marL="360000" marR="0" lvl="1" indent="-144000" algn="l" defTabSz="914400" rtl="0" eaLnBrk="1" fontAlgn="auto" latinLnBrk="0" hangingPunct="1">
                        <a:lnSpc>
                          <a:spcPct val="95000"/>
                        </a:lnSpc>
                        <a:spcBef>
                          <a:spcPts val="0"/>
                        </a:spcBef>
                        <a:spcAft>
                          <a:spcPts val="6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Where the tax advantage of debt financing is considered and frequently a source of errors (if already in cash flow (actual instead of adjusted tax burden) </a:t>
                      </a:r>
                      <a:b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b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then no longer in the costs of capital and not vice-versa)</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r>
            </a:tbl>
          </a:graphicData>
        </a:graphic>
      </p:graphicFrame>
      <p:grpSp>
        <p:nvGrpSpPr>
          <p:cNvPr id="52" name="Gruppieren 51"/>
          <p:cNvGrpSpPr/>
          <p:nvPr/>
        </p:nvGrpSpPr>
        <p:grpSpPr>
          <a:xfrm>
            <a:off x="607684" y="1768279"/>
            <a:ext cx="403733" cy="523220"/>
            <a:chOff x="2619016" y="2564904"/>
            <a:chExt cx="559665" cy="725301"/>
          </a:xfrm>
        </p:grpSpPr>
        <p:grpSp>
          <p:nvGrpSpPr>
            <p:cNvPr id="53" name="Gruppieren 52"/>
            <p:cNvGrpSpPr/>
            <p:nvPr/>
          </p:nvGrpSpPr>
          <p:grpSpPr>
            <a:xfrm>
              <a:off x="2619016" y="2617334"/>
              <a:ext cx="559665" cy="561552"/>
              <a:chOff x="5484264" y="4001307"/>
              <a:chExt cx="1409320" cy="1414073"/>
            </a:xfrm>
          </p:grpSpPr>
          <p:sp>
            <p:nvSpPr>
              <p:cNvPr id="55" name="Ellipse 5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56" name="Akkord 5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7" name="Akkord 5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8" name="Rechteck 5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9" name="Akkord 5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grpSp>
        <p:sp>
          <p:nvSpPr>
            <p:cNvPr id="54" name="Rechteck 53"/>
            <p:cNvSpPr/>
            <p:nvPr/>
          </p:nvSpPr>
          <p:spPr>
            <a:xfrm>
              <a:off x="2630096" y="2564904"/>
              <a:ext cx="533755"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1</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0" name="Gruppieren 59"/>
          <p:cNvGrpSpPr/>
          <p:nvPr/>
        </p:nvGrpSpPr>
        <p:grpSpPr>
          <a:xfrm>
            <a:off x="607686" y="2516306"/>
            <a:ext cx="403731" cy="523220"/>
            <a:chOff x="3638116" y="2564904"/>
            <a:chExt cx="559663" cy="725301"/>
          </a:xfrm>
        </p:grpSpPr>
        <p:sp>
          <p:nvSpPr>
            <p:cNvPr id="61" name="Ellipse 6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2" name="Akkord 6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3" name="Akkord 6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5" name="Akkord 6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6" name="Rechteck 65"/>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2</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7" name="Gruppieren 66"/>
          <p:cNvGrpSpPr/>
          <p:nvPr/>
        </p:nvGrpSpPr>
        <p:grpSpPr>
          <a:xfrm>
            <a:off x="607686" y="3275668"/>
            <a:ext cx="403731" cy="523220"/>
            <a:chOff x="3638116" y="2564904"/>
            <a:chExt cx="559663" cy="725301"/>
          </a:xfrm>
        </p:grpSpPr>
        <p:sp>
          <p:nvSpPr>
            <p:cNvPr id="68" name="Ellipse 6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9" name="Akkord 6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1" name="Akkord 70"/>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2"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3" name="Akkord 72"/>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4" name="Rechteck 73"/>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3</a:t>
              </a:r>
              <a:endParaRPr lang="en-US" sz="28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noProof="0" dirty="0"/>
              <a:t>Cash Flow (Planning)</a:t>
            </a:r>
          </a:p>
        </p:txBody>
      </p:sp>
      <p:sp>
        <p:nvSpPr>
          <p:cNvPr id="4" name="Titel 3"/>
          <p:cNvSpPr>
            <a:spLocks noGrp="1"/>
          </p:cNvSpPr>
          <p:nvPr>
            <p:ph type="title"/>
          </p:nvPr>
        </p:nvSpPr>
        <p:spPr/>
        <p:txBody>
          <a:bodyPr/>
          <a:lstStyle/>
          <a:p>
            <a:r>
              <a:rPr lang="en-US" noProof="0" dirty="0" smtClean="0"/>
              <a:t>Overview (4/4) – Core issues</a:t>
            </a:r>
            <a:endParaRPr lang="en-US" noProof="0" dirty="0"/>
          </a:p>
        </p:txBody>
      </p:sp>
      <p:graphicFrame>
        <p:nvGraphicFramePr>
          <p:cNvPr id="70" name="Tabelle 69"/>
          <p:cNvGraphicFramePr>
            <a:graphicFrameLocks noGrp="1"/>
          </p:cNvGraphicFramePr>
          <p:nvPr>
            <p:extLst>
              <p:ext uri="{D42A27DB-BD31-4B8C-83A1-F6EECF244321}">
                <p14:modId xmlns:p14="http://schemas.microsoft.com/office/powerpoint/2010/main" val="3306873924"/>
              </p:ext>
            </p:extLst>
          </p:nvPr>
        </p:nvGraphicFramePr>
        <p:xfrm>
          <a:off x="488950" y="1422400"/>
          <a:ext cx="8928100" cy="2718930"/>
        </p:xfrm>
        <a:graphic>
          <a:graphicData uri="http://schemas.openxmlformats.org/drawingml/2006/table">
            <a:tbl>
              <a:tblPr firstRow="1" bandRow="1">
                <a:tableStyleId>{5C22544A-7EE6-4342-B048-85BDC9FD1C3A}</a:tableStyleId>
              </a:tblPr>
              <a:tblGrid>
                <a:gridCol w="2421304"/>
                <a:gridCol w="5928946"/>
                <a:gridCol w="577850"/>
              </a:tblGrid>
              <a:tr h="288000">
                <a:tc>
                  <a:txBody>
                    <a:bodyPr/>
                    <a:lstStyle/>
                    <a:p>
                      <a:pPr marL="0" indent="0">
                        <a:lnSpc>
                          <a:spcPct val="95000"/>
                        </a:lnSpc>
                        <a:spcBef>
                          <a:spcPts val="0"/>
                        </a:spcBef>
                        <a:spcAft>
                          <a:spcPts val="0"/>
                        </a:spcAft>
                        <a:buNone/>
                        <a:tabLst>
                          <a:tab pos="176213" algn="l"/>
                        </a:tabLst>
                      </a:pPr>
                      <a:r>
                        <a:rPr lang="en-US" sz="900" b="1" dirty="0" smtClean="0">
                          <a:solidFill>
                            <a:schemeClr val="bg1"/>
                          </a:solidFill>
                        </a:rPr>
                        <a:t>Core Issue</a:t>
                      </a:r>
                      <a:endParaRPr lang="en-US" sz="900" b="1"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540000">
                <a:tc>
                  <a:txBody>
                    <a:bodyPr/>
                    <a:lstStyle/>
                    <a:p>
                      <a:pPr marL="216000" indent="-216000">
                        <a:lnSpc>
                          <a:spcPct val="95000"/>
                        </a:lnSpc>
                        <a:spcBef>
                          <a:spcPts val="0"/>
                        </a:spcBef>
                        <a:spcAft>
                          <a:spcPts val="200"/>
                        </a:spcAft>
                        <a:buAutoNum type="arabicPeriod"/>
                        <a:tabLst>
                          <a:tab pos="176213" algn="l"/>
                        </a:tabLst>
                      </a:pPr>
                      <a:r>
                        <a:rPr lang="en-US" sz="900" b="1" dirty="0" smtClean="0">
                          <a:solidFill>
                            <a:schemeClr val="tx2"/>
                          </a:solidFill>
                        </a:rPr>
                        <a:t>What cash flows are available to providers of capital and what are the main drivers for changes over time?</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Discuss past analysis and the cash flow definition selected as well as historically achieved cash flow</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the composition and amount over time</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Link to planning, investment, financing and working capital analysis, already analyses in the major trends, drivers and assumptions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With valuation: If applicable explanation of the valuation-technical particularities, e.g. adjusted taxes on EBIT with FCF</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7-9</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40000">
                <a:tc>
                  <a:txBody>
                    <a:bodyPr/>
                    <a:lstStyle/>
                    <a:p>
                      <a:pPr marL="216000" indent="-216000">
                        <a:lnSpc>
                          <a:spcPct val="95000"/>
                        </a:lnSpc>
                        <a:spcBef>
                          <a:spcPts val="0"/>
                        </a:spcBef>
                        <a:spcAft>
                          <a:spcPts val="200"/>
                        </a:spcAft>
                        <a:buClr>
                          <a:schemeClr val="tx2"/>
                        </a:buClr>
                        <a:tabLst>
                          <a:tab pos="176213" algn="l"/>
                        </a:tabLst>
                      </a:pPr>
                      <a:r>
                        <a:rPr lang="en-US" sz="900" b="1" kern="1200" dirty="0" smtClean="0">
                          <a:solidFill>
                            <a:schemeClr val="tx2"/>
                          </a:solidFill>
                          <a:latin typeface="+mn-lt"/>
                          <a:ea typeface="+mn-ea"/>
                          <a:cs typeface="+mn-cs"/>
                        </a:rPr>
                        <a:t>2. 		To what extent is the company able to convert operative results or sales into cash flows over time?</a:t>
                      </a:r>
                    </a:p>
                    <a:p>
                      <a:pPr marL="216000" indent="-216000">
                        <a:lnSpc>
                          <a:spcPct val="95000"/>
                        </a:lnSpc>
                        <a:spcBef>
                          <a:spcPts val="0"/>
                        </a:spcBef>
                        <a:spcAft>
                          <a:spcPts val="200"/>
                        </a:spcAft>
                        <a:buClr>
                          <a:schemeClr val="tx2"/>
                        </a:buClr>
                        <a:tabLst>
                          <a:tab pos="176213" algn="l"/>
                        </a:tabLst>
                      </a:pPr>
                      <a:endParaRPr lang="en-US" sz="900" b="1" kern="1200" dirty="0" smtClean="0">
                        <a:solidFill>
                          <a:schemeClr val="tx2"/>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cash conversion rate and cash flow in % of sales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the reasons for changes in the KPIs over time (e.g. working capital requirements for expansion) – close connection to the balance sheet analysis and understanding of the business model</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mn-cs"/>
                        </a:rPr>
                        <a:t>10</a:t>
                      </a: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540000">
                <a:tc>
                  <a:txBody>
                    <a:bodyPr/>
                    <a:lstStyle/>
                    <a:p>
                      <a:pPr marL="216000" indent="-216000">
                        <a:lnSpc>
                          <a:spcPct val="95000"/>
                        </a:lnSpc>
                        <a:spcBef>
                          <a:spcPts val="0"/>
                        </a:spcBef>
                        <a:spcAft>
                          <a:spcPts val="200"/>
                        </a:spcAft>
                        <a:buAutoNum type="arabicPeriod" startAt="3"/>
                        <a:tabLst>
                          <a:tab pos="176213" algn="l"/>
                        </a:tabLst>
                      </a:pPr>
                      <a:r>
                        <a:rPr lang="en-US" sz="900" b="1" kern="1200" dirty="0" smtClean="0">
                          <a:solidFill>
                            <a:schemeClr val="tx2"/>
                          </a:solidFill>
                          <a:latin typeface="+mn-lt"/>
                          <a:ea typeface="+mn-ea"/>
                          <a:cs typeface="+mn-cs"/>
                        </a:rPr>
                        <a:t>Does the planned cash flow correspond to market expectations (benchmarking)?</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Comparison of cash conversion rate and cash flow in % of sales to market studies and KPIs of peer group companies (benchmarking) – Note: Pay attention to uniform definition and approach (e.g. leasing vs. purchase)!</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Comparison of planned cash flow to analysts’ expectations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Identify and analyze explanation for possible deviations from market expectations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lang="en-US" sz="900" dirty="0" smtClean="0">
                          <a:solidFill>
                            <a:srgbClr val="000000"/>
                          </a:solidFill>
                        </a:rPr>
                        <a:t>11</a:t>
                      </a:r>
                    </a:p>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pic>
        <p:nvPicPr>
          <p:cNvPr id="3" name="Grafik 2"/>
          <p:cNvPicPr>
            <a:picLocks noChangeAspect="1"/>
          </p:cNvPicPr>
          <p:nvPr/>
        </p:nvPicPr>
        <p:blipFill>
          <a:blip r:embed="rId3"/>
          <a:stretch>
            <a:fillRect/>
          </a:stretch>
        </p:blipFill>
        <p:spPr>
          <a:xfrm>
            <a:off x="2183167" y="2282665"/>
            <a:ext cx="398364" cy="475717"/>
          </a:xfrm>
          <a:prstGeom prst="rect">
            <a:avLst/>
          </a:prstGeom>
        </p:spPr>
      </p:pic>
      <p:pic>
        <p:nvPicPr>
          <p:cNvPr id="58" name="Grafik 57"/>
          <p:cNvPicPr>
            <a:picLocks noChangeAspect="1"/>
          </p:cNvPicPr>
          <p:nvPr/>
        </p:nvPicPr>
        <p:blipFill>
          <a:blip r:embed="rId4"/>
          <a:stretch>
            <a:fillRect/>
          </a:stretch>
        </p:blipFill>
        <p:spPr>
          <a:xfrm>
            <a:off x="2499079" y="2968465"/>
            <a:ext cx="398364" cy="479585"/>
          </a:xfrm>
          <a:prstGeom prst="rect">
            <a:avLst/>
          </a:prstGeom>
        </p:spPr>
      </p:pic>
      <p:pic>
        <p:nvPicPr>
          <p:cNvPr id="66" name="Grafik 65"/>
          <p:cNvPicPr>
            <a:picLocks noChangeAspect="1"/>
          </p:cNvPicPr>
          <p:nvPr/>
        </p:nvPicPr>
        <p:blipFill>
          <a:blip r:embed="rId5"/>
          <a:stretch>
            <a:fillRect/>
          </a:stretch>
        </p:blipFill>
        <p:spPr>
          <a:xfrm>
            <a:off x="2471212" y="2282412"/>
            <a:ext cx="398364" cy="475717"/>
          </a:xfrm>
          <a:prstGeom prst="rect">
            <a:avLst/>
          </a:prstGeom>
        </p:spPr>
      </p:pic>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a:t>The free cash flow increases in the course of planning from X to Y.</a:t>
            </a:r>
          </a:p>
          <a:p>
            <a:r>
              <a:rPr lang="en-US" dirty="0"/>
              <a:t>Main causes for this are the expected increases in the operative result as well as the planned decline of the investments in the planning period.</a:t>
            </a:r>
          </a:p>
        </p:txBody>
      </p:sp>
      <p:sp>
        <p:nvSpPr>
          <p:cNvPr id="4" name="Titel 3"/>
          <p:cNvSpPr>
            <a:spLocks noGrp="1"/>
          </p:cNvSpPr>
          <p:nvPr>
            <p:ph type="title"/>
          </p:nvPr>
        </p:nvSpPr>
        <p:spPr/>
        <p:txBody>
          <a:bodyPr/>
          <a:lstStyle/>
          <a:p>
            <a:r>
              <a:rPr lang="en-US" dirty="0"/>
              <a:t>1. What cash flows are available to providers of capital and what are the </a:t>
            </a:r>
            <a:br>
              <a:rPr lang="en-US" dirty="0"/>
            </a:br>
            <a:r>
              <a:rPr lang="en-US" dirty="0"/>
              <a:t>main drivers for changes over time?</a:t>
            </a:r>
          </a:p>
        </p:txBody>
      </p:sp>
      <p:sp>
        <p:nvSpPr>
          <p:cNvPr id="5" name="Textplatzhalter 4"/>
          <p:cNvSpPr>
            <a:spLocks noGrp="1"/>
          </p:cNvSpPr>
          <p:nvPr>
            <p:ph type="body" sz="quarter" idx="12"/>
          </p:nvPr>
        </p:nvSpPr>
        <p:spPr/>
        <p:txBody>
          <a:bodyPr/>
          <a:lstStyle/>
          <a:p>
            <a:r>
              <a:rPr lang="en-US" dirty="0"/>
              <a:t>Cash Flow (Planning)</a:t>
            </a:r>
          </a:p>
        </p:txBody>
      </p:sp>
      <p:pic>
        <p:nvPicPr>
          <p:cNvPr id="32" name="Grafik 31"/>
          <p:cNvPicPr>
            <a:picLocks noChangeAspect="1"/>
          </p:cNvPicPr>
          <p:nvPr/>
        </p:nvPicPr>
        <p:blipFill>
          <a:blip r:embed="rId8"/>
          <a:stretch>
            <a:fillRect/>
          </a:stretch>
        </p:blipFill>
        <p:spPr>
          <a:xfrm>
            <a:off x="8427624" y="5682138"/>
            <a:ext cx="398364" cy="475717"/>
          </a:xfrm>
          <a:prstGeom prst="rect">
            <a:avLst/>
          </a:prstGeom>
        </p:spPr>
      </p:pic>
      <p:pic>
        <p:nvPicPr>
          <p:cNvPr id="33" name="Grafik 32"/>
          <p:cNvPicPr>
            <a:picLocks noChangeAspect="1"/>
          </p:cNvPicPr>
          <p:nvPr/>
        </p:nvPicPr>
        <p:blipFill>
          <a:blip r:embed="rId9">
            <a:duotone>
              <a:schemeClr val="bg2">
                <a:shade val="45000"/>
                <a:satMod val="135000"/>
              </a:schemeClr>
              <a:prstClr val="white"/>
            </a:duotone>
          </a:blip>
          <a:stretch>
            <a:fillRect/>
          </a:stretch>
        </p:blipFill>
        <p:spPr>
          <a:xfrm>
            <a:off x="8766406" y="5678270"/>
            <a:ext cx="398364" cy="479585"/>
          </a:xfrm>
          <a:prstGeom prst="rect">
            <a:avLst/>
          </a:prstGeom>
        </p:spPr>
      </p:pic>
      <p:pic>
        <p:nvPicPr>
          <p:cNvPr id="34" name="Grafik 33"/>
          <p:cNvPicPr>
            <a:picLocks noChangeAspect="1"/>
          </p:cNvPicPr>
          <p:nvPr/>
        </p:nvPicPr>
        <p:blipFill>
          <a:blip r:embed="rId10"/>
          <a:stretch>
            <a:fillRect/>
          </a:stretch>
        </p:blipFill>
        <p:spPr>
          <a:xfrm>
            <a:off x="9090256" y="5682138"/>
            <a:ext cx="398364" cy="475717"/>
          </a:xfrm>
          <a:prstGeom prst="rect">
            <a:avLst/>
          </a:prstGeom>
        </p:spPr>
      </p:pic>
      <p:pic>
        <p:nvPicPr>
          <p:cNvPr id="2" name="Grafik 1"/>
          <p:cNvPicPr>
            <a:picLocks noChangeAspect="1"/>
          </p:cNvPicPr>
          <p:nvPr>
            <p:custDataLst>
              <p:tags r:id="rId2"/>
            </p:custDataLst>
          </p:nvPr>
        </p:nvPicPr>
        <p:blipFill>
          <a:blip r:embed="rId11"/>
          <a:stretch>
            <a:fillRect/>
          </a:stretch>
        </p:blipFill>
        <p:spPr>
          <a:xfrm>
            <a:off x="2451100" y="1422399"/>
            <a:ext cx="5390573" cy="3344169"/>
          </a:xfrm>
          <a:prstGeom prst="rect">
            <a:avLst/>
          </a:prstGeom>
        </p:spPr>
      </p:pic>
      <p:sp>
        <p:nvSpPr>
          <p:cNvPr id="38" name="Rectangle 4"/>
          <p:cNvSpPr>
            <a:spLocks noChangeArrowheads="1"/>
          </p:cNvSpPr>
          <p:nvPr>
            <p:custDataLst>
              <p:tags r:id="rId3"/>
            </p:custDataLst>
          </p:nvPr>
        </p:nvSpPr>
        <p:spPr bwMode="gray">
          <a:xfrm>
            <a:off x="8540496" y="5089525"/>
            <a:ext cx="876554" cy="588745"/>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smtClean="0">
                <a:solidFill>
                  <a:schemeClr val="bg1"/>
                </a:solidFill>
              </a:rPr>
              <a:t>Tables for valuation method (</a:t>
            </a:r>
            <a:r>
              <a:rPr lang="en-US" sz="700" dirty="0" err="1" smtClean="0">
                <a:solidFill>
                  <a:schemeClr val="bg1"/>
                </a:solidFill>
              </a:rPr>
              <a:t>FtE</a:t>
            </a:r>
            <a:r>
              <a:rPr lang="en-US" sz="700" dirty="0" smtClean="0">
                <a:solidFill>
                  <a:schemeClr val="bg1"/>
                </a:solidFill>
              </a:rPr>
              <a:t>, WACC, TCF, APV, DDM) see K-Out</a:t>
            </a:r>
          </a:p>
        </p:txBody>
      </p:sp>
      <p:graphicFrame>
        <p:nvGraphicFramePr>
          <p:cNvPr id="39" name="Group 90"/>
          <p:cNvGraphicFramePr>
            <a:graphicFrameLocks noGrp="1"/>
          </p:cNvGraphicFramePr>
          <p:nvPr>
            <p:custDataLst>
              <p:tags r:id="rId4"/>
            </p:custDataLst>
            <p:extLst>
              <p:ext uri="{D42A27DB-BD31-4B8C-83A1-F6EECF244321}">
                <p14:modId xmlns:p14="http://schemas.microsoft.com/office/powerpoint/2010/main" val="3116843010"/>
              </p:ex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sp>
        <p:nvSpPr>
          <p:cNvPr id="42" name="Rechteck 41"/>
          <p:cNvSpPr/>
          <p:nvPr/>
        </p:nvSpPr>
        <p:spPr>
          <a:xfrm rot="721361">
            <a:off x="7552876" y="1090286"/>
            <a:ext cx="1910028" cy="232228"/>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900" dirty="0" smtClean="0"/>
              <a:t>Alternative for Valuation CF</a:t>
            </a:r>
            <a:endParaRPr lang="en-US" sz="900" dirty="0"/>
          </a:p>
        </p:txBody>
      </p:sp>
      <p:pic>
        <p:nvPicPr>
          <p:cNvPr id="8" name="Grafik 7"/>
          <p:cNvPicPr>
            <a:picLocks noChangeAspect="1"/>
          </p:cNvPicPr>
          <p:nvPr>
            <p:custDataLst>
              <p:tags r:id="rId5"/>
            </p:custDataLst>
          </p:nvPr>
        </p:nvPicPr>
        <p:blipFill>
          <a:blip r:embed="rId12"/>
          <a:stretch>
            <a:fillRect/>
          </a:stretch>
        </p:blipFill>
        <p:spPr>
          <a:xfrm>
            <a:off x="-2609475" y="1422400"/>
            <a:ext cx="1993565" cy="2225233"/>
          </a:xfrm>
          <a:prstGeom prst="rect">
            <a:avLst/>
          </a:prstGeom>
        </p:spPr>
      </p:pic>
      <p:graphicFrame>
        <p:nvGraphicFramePr>
          <p:cNvPr id="15" name="Objekt 14"/>
          <p:cNvGraphicFramePr>
            <a:graphicFrameLocks noChangeAspect="1"/>
          </p:cNvGraphicFramePr>
          <p:nvPr>
            <p:extLst>
              <p:ext uri="{D42A27DB-BD31-4B8C-83A1-F6EECF244321}">
                <p14:modId xmlns:p14="http://schemas.microsoft.com/office/powerpoint/2010/main" val="1600357092"/>
              </p:ext>
            </p:extLst>
          </p:nvPr>
        </p:nvGraphicFramePr>
        <p:xfrm>
          <a:off x="-1577844" y="665163"/>
          <a:ext cx="914400" cy="771525"/>
        </p:xfrm>
        <a:graphic>
          <a:graphicData uri="http://schemas.openxmlformats.org/presentationml/2006/ole">
            <mc:AlternateContent xmlns:mc="http://schemas.openxmlformats.org/markup-compatibility/2006">
              <mc:Choice xmlns:v="urn:schemas-microsoft-com:vml" Requires="v">
                <p:oleObj spid="_x0000_s17423" name="Arbeitsblatt" showAsIcon="1" r:id="rId14" imgW="914400" imgH="771480" progId="Excel.Sheet.12">
                  <p:embed/>
                </p:oleObj>
              </mc:Choice>
              <mc:Fallback>
                <p:oleObj name="Arbeitsblatt" showAsIcon="1" r:id="rId14" imgW="914400" imgH="771480" progId="Excel.Sheet.12">
                  <p:embed/>
                  <p:pic>
                    <p:nvPicPr>
                      <p:cNvPr id="0" name=""/>
                      <p:cNvPicPr/>
                      <p:nvPr/>
                    </p:nvPicPr>
                    <p:blipFill>
                      <a:blip r:embed="rId15"/>
                      <a:stretch>
                        <a:fillRect/>
                      </a:stretch>
                    </p:blipFill>
                    <p:spPr>
                      <a:xfrm>
                        <a:off x="-1577844" y="665163"/>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2512718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[Core statement]</a:t>
            </a:r>
            <a:endParaRPr lang="en-US" dirty="0"/>
          </a:p>
        </p:txBody>
      </p:sp>
      <p:sp>
        <p:nvSpPr>
          <p:cNvPr id="4" name="Titel 3"/>
          <p:cNvSpPr>
            <a:spLocks noGrp="1"/>
          </p:cNvSpPr>
          <p:nvPr>
            <p:ph type="title"/>
          </p:nvPr>
        </p:nvSpPr>
        <p:spPr/>
        <p:txBody>
          <a:bodyPr/>
          <a:lstStyle/>
          <a:p>
            <a:r>
              <a:rPr lang="en-US" dirty="0"/>
              <a:t>1. What cash flows are available to providers of capital and what are the </a:t>
            </a:r>
            <a:br>
              <a:rPr lang="en-US" dirty="0"/>
            </a:br>
            <a:r>
              <a:rPr lang="en-US" dirty="0"/>
              <a:t>main drivers for changes over time?</a:t>
            </a:r>
          </a:p>
        </p:txBody>
      </p:sp>
      <p:sp>
        <p:nvSpPr>
          <p:cNvPr id="5" name="Textplatzhalter 4"/>
          <p:cNvSpPr>
            <a:spLocks noGrp="1"/>
          </p:cNvSpPr>
          <p:nvPr>
            <p:ph type="body" sz="quarter" idx="12"/>
          </p:nvPr>
        </p:nvSpPr>
        <p:spPr/>
        <p:txBody>
          <a:bodyPr/>
          <a:lstStyle/>
          <a:p>
            <a:r>
              <a:rPr lang="en-US" dirty="0"/>
              <a:t>Cash Flow (Planning)</a:t>
            </a:r>
          </a:p>
        </p:txBody>
      </p:sp>
      <p:pic>
        <p:nvPicPr>
          <p:cNvPr id="32" name="Grafik 31"/>
          <p:cNvPicPr>
            <a:picLocks noChangeAspect="1"/>
          </p:cNvPicPr>
          <p:nvPr/>
        </p:nvPicPr>
        <p:blipFill>
          <a:blip r:embed="rId7"/>
          <a:stretch>
            <a:fillRect/>
          </a:stretch>
        </p:blipFill>
        <p:spPr>
          <a:xfrm>
            <a:off x="8427624" y="5682138"/>
            <a:ext cx="398364" cy="475717"/>
          </a:xfrm>
          <a:prstGeom prst="rect">
            <a:avLst/>
          </a:prstGeom>
        </p:spPr>
      </p:pic>
      <p:pic>
        <p:nvPicPr>
          <p:cNvPr id="33" name="Grafik 32"/>
          <p:cNvPicPr>
            <a:picLocks noChangeAspect="1"/>
          </p:cNvPicPr>
          <p:nvPr/>
        </p:nvPicPr>
        <p:blipFill>
          <a:blip r:embed="rId8">
            <a:duotone>
              <a:schemeClr val="bg2">
                <a:shade val="45000"/>
                <a:satMod val="135000"/>
              </a:schemeClr>
              <a:prstClr val="white"/>
            </a:duotone>
          </a:blip>
          <a:stretch>
            <a:fillRect/>
          </a:stretch>
        </p:blipFill>
        <p:spPr>
          <a:xfrm>
            <a:off x="8766406" y="5678270"/>
            <a:ext cx="398364" cy="479585"/>
          </a:xfrm>
          <a:prstGeom prst="rect">
            <a:avLst/>
          </a:prstGeom>
        </p:spPr>
      </p:pic>
      <p:pic>
        <p:nvPicPr>
          <p:cNvPr id="34" name="Grafik 33"/>
          <p:cNvPicPr>
            <a:picLocks noChangeAspect="1"/>
          </p:cNvPicPr>
          <p:nvPr/>
        </p:nvPicPr>
        <p:blipFill>
          <a:blip r:embed="rId9"/>
          <a:stretch>
            <a:fillRect/>
          </a:stretch>
        </p:blipFill>
        <p:spPr>
          <a:xfrm>
            <a:off x="9090256" y="5682138"/>
            <a:ext cx="398364" cy="475717"/>
          </a:xfrm>
          <a:prstGeom prst="rect">
            <a:avLst/>
          </a:prstGeom>
        </p:spPr>
      </p:pic>
      <p:graphicFrame>
        <p:nvGraphicFramePr>
          <p:cNvPr id="39" name="Group 90"/>
          <p:cNvGraphicFramePr>
            <a:graphicFrameLocks noGrp="1"/>
          </p:cNvGraphicFramePr>
          <p:nvPr>
            <p:custDataLst>
              <p:tags r:id="rId1"/>
            </p:custDataLst>
            <p:extLst>
              <p:ext uri="{D42A27DB-BD31-4B8C-83A1-F6EECF244321}">
                <p14:modId xmlns:p14="http://schemas.microsoft.com/office/powerpoint/2010/main" val="2464817373"/>
              </p:ex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sp>
        <p:nvSpPr>
          <p:cNvPr id="42" name="Rechteck 41"/>
          <p:cNvSpPr/>
          <p:nvPr/>
        </p:nvSpPr>
        <p:spPr>
          <a:xfrm rot="721361">
            <a:off x="7552876" y="1090286"/>
            <a:ext cx="1910028" cy="232228"/>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900" dirty="0" smtClean="0"/>
              <a:t>Alternative</a:t>
            </a:r>
            <a:endParaRPr lang="en-US" sz="900" dirty="0"/>
          </a:p>
        </p:txBody>
      </p:sp>
      <p:sp>
        <p:nvSpPr>
          <p:cNvPr id="23" name="Rectangle 4"/>
          <p:cNvSpPr>
            <a:spLocks noChangeArrowheads="1"/>
          </p:cNvSpPr>
          <p:nvPr>
            <p:custDataLst>
              <p:tags r:id="rId2"/>
            </p:custDataLst>
          </p:nvPr>
        </p:nvSpPr>
        <p:spPr bwMode="gray">
          <a:xfrm>
            <a:off x="8540496" y="5089525"/>
            <a:ext cx="876554" cy="588745"/>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a:solidFill>
                  <a:schemeClr val="bg1"/>
                </a:solidFill>
              </a:rPr>
              <a:t>Presentation in the main section limited to major items, complete list in appendix</a:t>
            </a:r>
          </a:p>
        </p:txBody>
      </p:sp>
      <p:pic>
        <p:nvPicPr>
          <p:cNvPr id="3" name="Grafik 2"/>
          <p:cNvPicPr>
            <a:picLocks noChangeAspect="1"/>
          </p:cNvPicPr>
          <p:nvPr>
            <p:custDataLst>
              <p:tags r:id="rId3"/>
            </p:custDataLst>
          </p:nvPr>
        </p:nvPicPr>
        <p:blipFill>
          <a:blip r:embed="rId10"/>
          <a:stretch>
            <a:fillRect/>
          </a:stretch>
        </p:blipFill>
        <p:spPr>
          <a:xfrm>
            <a:off x="-2609475" y="1422400"/>
            <a:ext cx="1993565" cy="2225233"/>
          </a:xfrm>
          <a:prstGeom prst="rect">
            <a:avLst/>
          </a:prstGeom>
        </p:spPr>
      </p:pic>
      <p:pic>
        <p:nvPicPr>
          <p:cNvPr id="10" name="Grafik 9"/>
          <p:cNvPicPr>
            <a:picLocks noChangeAspect="1"/>
          </p:cNvPicPr>
          <p:nvPr>
            <p:custDataLst>
              <p:tags r:id="rId4"/>
            </p:custDataLst>
          </p:nvPr>
        </p:nvPicPr>
        <p:blipFill>
          <a:blip r:embed="rId11"/>
          <a:stretch>
            <a:fillRect/>
          </a:stretch>
        </p:blipFill>
        <p:spPr>
          <a:xfrm>
            <a:off x="2451100" y="1422401"/>
            <a:ext cx="5390573" cy="4625524"/>
          </a:xfrm>
          <a:prstGeom prst="rect">
            <a:avLst/>
          </a:prstGeom>
        </p:spPr>
      </p:pic>
    </p:spTree>
    <p:extLst>
      <p:ext uri="{BB962C8B-B14F-4D97-AF65-F5344CB8AC3E}">
        <p14:creationId xmlns:p14="http://schemas.microsoft.com/office/powerpoint/2010/main" val="21375438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[Core statement]</a:t>
            </a:r>
            <a:endParaRPr lang="en-US" dirty="0"/>
          </a:p>
        </p:txBody>
      </p:sp>
      <p:sp>
        <p:nvSpPr>
          <p:cNvPr id="4" name="Titel 3"/>
          <p:cNvSpPr>
            <a:spLocks noGrp="1"/>
          </p:cNvSpPr>
          <p:nvPr>
            <p:ph type="title"/>
          </p:nvPr>
        </p:nvSpPr>
        <p:spPr/>
        <p:txBody>
          <a:bodyPr/>
          <a:lstStyle/>
          <a:p>
            <a:r>
              <a:rPr lang="en-US" dirty="0"/>
              <a:t>1. What cash flows are available to providers of capital and what are the </a:t>
            </a:r>
            <a:br>
              <a:rPr lang="en-US" dirty="0"/>
            </a:br>
            <a:r>
              <a:rPr lang="en-US" dirty="0"/>
              <a:t>main drivers for changes over time?</a:t>
            </a:r>
          </a:p>
        </p:txBody>
      </p:sp>
      <p:sp>
        <p:nvSpPr>
          <p:cNvPr id="5" name="Textplatzhalter 4"/>
          <p:cNvSpPr>
            <a:spLocks noGrp="1"/>
          </p:cNvSpPr>
          <p:nvPr>
            <p:ph type="body" sz="quarter" idx="12"/>
          </p:nvPr>
        </p:nvSpPr>
        <p:spPr/>
        <p:txBody>
          <a:bodyPr/>
          <a:lstStyle/>
          <a:p>
            <a:r>
              <a:rPr lang="en-US" dirty="0"/>
              <a:t>Cash Flow (Planning)</a:t>
            </a:r>
          </a:p>
        </p:txBody>
      </p:sp>
      <p:pic>
        <p:nvPicPr>
          <p:cNvPr id="32" name="Grafik 31"/>
          <p:cNvPicPr>
            <a:picLocks noChangeAspect="1"/>
          </p:cNvPicPr>
          <p:nvPr/>
        </p:nvPicPr>
        <p:blipFill>
          <a:blip r:embed="rId8"/>
          <a:stretch>
            <a:fillRect/>
          </a:stretch>
        </p:blipFill>
        <p:spPr>
          <a:xfrm>
            <a:off x="8427624" y="5682138"/>
            <a:ext cx="398364" cy="475717"/>
          </a:xfrm>
          <a:prstGeom prst="rect">
            <a:avLst/>
          </a:prstGeom>
        </p:spPr>
      </p:pic>
      <p:pic>
        <p:nvPicPr>
          <p:cNvPr id="33" name="Grafik 32"/>
          <p:cNvPicPr>
            <a:picLocks noChangeAspect="1"/>
          </p:cNvPicPr>
          <p:nvPr/>
        </p:nvPicPr>
        <p:blipFill>
          <a:blip r:embed="rId9">
            <a:duotone>
              <a:schemeClr val="bg2">
                <a:shade val="45000"/>
                <a:satMod val="135000"/>
              </a:schemeClr>
              <a:prstClr val="white"/>
            </a:duotone>
          </a:blip>
          <a:stretch>
            <a:fillRect/>
          </a:stretch>
        </p:blipFill>
        <p:spPr>
          <a:xfrm>
            <a:off x="8766406" y="5678270"/>
            <a:ext cx="398364" cy="479585"/>
          </a:xfrm>
          <a:prstGeom prst="rect">
            <a:avLst/>
          </a:prstGeom>
        </p:spPr>
      </p:pic>
      <p:pic>
        <p:nvPicPr>
          <p:cNvPr id="34" name="Grafik 33"/>
          <p:cNvPicPr>
            <a:picLocks noChangeAspect="1"/>
          </p:cNvPicPr>
          <p:nvPr/>
        </p:nvPicPr>
        <p:blipFill>
          <a:blip r:embed="rId10"/>
          <a:stretch>
            <a:fillRect/>
          </a:stretch>
        </p:blipFill>
        <p:spPr>
          <a:xfrm>
            <a:off x="9090256" y="5682138"/>
            <a:ext cx="398364" cy="475717"/>
          </a:xfrm>
          <a:prstGeom prst="rect">
            <a:avLst/>
          </a:prstGeom>
        </p:spPr>
      </p:pic>
      <p:graphicFrame>
        <p:nvGraphicFramePr>
          <p:cNvPr id="39" name="Group 90"/>
          <p:cNvGraphicFramePr>
            <a:graphicFrameLocks noGrp="1"/>
          </p:cNvGraphicFramePr>
          <p:nvPr>
            <p:custDataLst>
              <p:tags r:id="rId1"/>
            </p:custDataLst>
            <p:extLst>
              <p:ext uri="{D42A27DB-BD31-4B8C-83A1-F6EECF244321}">
                <p14:modId xmlns:p14="http://schemas.microsoft.com/office/powerpoint/2010/main" val="3807035161"/>
              </p:ext>
            </p:extLst>
          </p:nvPr>
        </p:nvGraphicFramePr>
        <p:xfrm>
          <a:off x="564229" y="5678270"/>
          <a:ext cx="1595438" cy="28536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de-DE"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de-DE" sz="700" b="0" i="0" u="none" strike="noStrike" cap="none" normalizeH="0" baseline="0" dirty="0" smtClean="0">
                          <a:ln>
                            <a:noFill/>
                          </a:ln>
                          <a:solidFill>
                            <a:schemeClr val="tx1"/>
                          </a:solidFill>
                          <a:effectLst/>
                          <a:latin typeface="+mn-lt"/>
                        </a:rPr>
                        <a:t>Excel </a:t>
                      </a:r>
                      <a:r>
                        <a:rPr kumimoji="0" lang="de-DE" sz="700" b="0" i="0" u="none" strike="noStrike" cap="none" normalizeH="0" baseline="0" dirty="0" err="1" smtClean="0">
                          <a:ln>
                            <a:noFill/>
                          </a:ln>
                          <a:solidFill>
                            <a:schemeClr val="tx1"/>
                          </a:solidFill>
                          <a:effectLst/>
                          <a:latin typeface="+mn-lt"/>
                        </a:rPr>
                        <a:t>analysis</a:t>
                      </a:r>
                      <a:endParaRPr kumimoji="0" lang="de-DE" sz="700" b="0" i="0" u="none" strike="noStrike" cap="none" normalizeH="0" baseline="0" dirty="0" smtClean="0">
                        <a:ln>
                          <a:noFill/>
                        </a:ln>
                        <a:solidFill>
                          <a:schemeClr val="tx1"/>
                        </a:solidFill>
                        <a:effectLst/>
                        <a:latin typeface="+mn-lt"/>
                      </a:endParaRP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sp>
        <p:nvSpPr>
          <p:cNvPr id="42" name="Rechteck 41"/>
          <p:cNvSpPr/>
          <p:nvPr/>
        </p:nvSpPr>
        <p:spPr>
          <a:xfrm rot="721361">
            <a:off x="7552876" y="1090286"/>
            <a:ext cx="1910028" cy="232228"/>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900" dirty="0" smtClean="0"/>
              <a:t>Alternative</a:t>
            </a:r>
            <a:endParaRPr lang="en-US" sz="900" dirty="0"/>
          </a:p>
        </p:txBody>
      </p:sp>
      <p:pic>
        <p:nvPicPr>
          <p:cNvPr id="16" name="Grafik 15"/>
          <p:cNvPicPr>
            <a:picLocks noChangeAspect="1"/>
          </p:cNvPicPr>
          <p:nvPr>
            <p:custDataLst>
              <p:tags r:id="rId2"/>
            </p:custDataLst>
          </p:nvPr>
        </p:nvPicPr>
        <p:blipFill>
          <a:blip r:embed="rId11"/>
          <a:stretch>
            <a:fillRect/>
          </a:stretch>
        </p:blipFill>
        <p:spPr>
          <a:xfrm>
            <a:off x="2451100" y="1422400"/>
            <a:ext cx="5391511" cy="4131416"/>
          </a:xfrm>
          <a:prstGeom prst="rect">
            <a:avLst/>
          </a:prstGeom>
        </p:spPr>
      </p:pic>
      <p:sp>
        <p:nvSpPr>
          <p:cNvPr id="23" name="Rectangle 4"/>
          <p:cNvSpPr>
            <a:spLocks noChangeArrowheads="1"/>
          </p:cNvSpPr>
          <p:nvPr>
            <p:custDataLst>
              <p:tags r:id="rId3"/>
            </p:custDataLst>
          </p:nvPr>
        </p:nvSpPr>
        <p:spPr bwMode="gray">
          <a:xfrm>
            <a:off x="8540496" y="5089525"/>
            <a:ext cx="876554" cy="588745"/>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smtClean="0">
                <a:solidFill>
                  <a:schemeClr val="bg1"/>
                </a:solidFill>
              </a:rPr>
              <a:t>Presentation in the main section limited to major items, complete list in appendix</a:t>
            </a:r>
            <a:endParaRPr lang="en-US" sz="700" dirty="0">
              <a:solidFill>
                <a:schemeClr val="bg1"/>
              </a:solidFill>
            </a:endParaRPr>
          </a:p>
        </p:txBody>
      </p:sp>
      <p:sp>
        <p:nvSpPr>
          <p:cNvPr id="26" name="Rectangle 4"/>
          <p:cNvSpPr>
            <a:spLocks noChangeArrowheads="1"/>
          </p:cNvSpPr>
          <p:nvPr>
            <p:custDataLst>
              <p:tags r:id="rId4"/>
            </p:custDataLst>
          </p:nvPr>
        </p:nvSpPr>
        <p:spPr bwMode="gray">
          <a:xfrm>
            <a:off x="8540496" y="4451431"/>
            <a:ext cx="876554" cy="588745"/>
          </a:xfrm>
          <a:prstGeom prst="rect">
            <a:avLst/>
          </a:prstGeom>
          <a:solidFill>
            <a:srgbClr val="BC204B"/>
          </a:solidFill>
          <a:ln w="6350">
            <a:noFill/>
            <a:miter lim="800000"/>
            <a:headEnd/>
            <a:tailEnd/>
          </a:ln>
          <a:effectLst/>
        </p:spPr>
        <p:txBody>
          <a:bodyPr lIns="54000" tIns="54000" rIns="54000" bIns="54000" anchor="ctr" anchorCtr="1"/>
          <a:lstStyle/>
          <a:p>
            <a:pPr algn="ctr" defTabSz="762000" eaLnBrk="0" hangingPunct="0">
              <a:lnSpc>
                <a:spcPct val="90000"/>
              </a:lnSpc>
            </a:pPr>
            <a:r>
              <a:rPr lang="en-US" sz="700" dirty="0">
                <a:solidFill>
                  <a:schemeClr val="bg1"/>
                </a:solidFill>
              </a:rPr>
              <a:t>If applicable, separate presentation of CF from restructuring and non-operating assets </a:t>
            </a:r>
          </a:p>
        </p:txBody>
      </p:sp>
      <p:pic>
        <p:nvPicPr>
          <p:cNvPr id="3" name="Grafik 2"/>
          <p:cNvPicPr>
            <a:picLocks noChangeAspect="1"/>
          </p:cNvPicPr>
          <p:nvPr>
            <p:custDataLst>
              <p:tags r:id="rId5"/>
            </p:custDataLst>
          </p:nvPr>
        </p:nvPicPr>
        <p:blipFill>
          <a:blip r:embed="rId12"/>
          <a:stretch>
            <a:fillRect/>
          </a:stretch>
        </p:blipFill>
        <p:spPr>
          <a:xfrm>
            <a:off x="-2793400" y="1490292"/>
            <a:ext cx="1993565" cy="2231329"/>
          </a:xfrm>
          <a:prstGeom prst="rect">
            <a:avLst/>
          </a:prstGeom>
        </p:spPr>
      </p:pic>
    </p:spTree>
    <p:extLst>
      <p:ext uri="{BB962C8B-B14F-4D97-AF65-F5344CB8AC3E}">
        <p14:creationId xmlns:p14="http://schemas.microsoft.com/office/powerpoint/2010/main" val="1619327008"/>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big!$A$43:$F$67"/>
</p:tagLst>
</file>

<file path=ppt/tags/tag11.xml><?xml version="1.0" encoding="utf-8"?>
<p:tagLst xmlns:a="http://schemas.openxmlformats.org/drawingml/2006/main" xmlns:r="http://schemas.openxmlformats.org/officeDocument/2006/relationships" xmlns:p="http://schemas.openxmlformats.org/presentationml/2006/main">
  <p:tag name="FASFONT" val="Univers55"/>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1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big!$A$43:$F$67"/>
  <p:tag name="WASTB" val="TRU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15.xml><?xml version="1.0" encoding="utf-8"?>
<p:tagLst xmlns:a="http://schemas.openxmlformats.org/drawingml/2006/main" xmlns:r="http://schemas.openxmlformats.org/officeDocument/2006/relationships" xmlns:p="http://schemas.openxmlformats.org/presentationml/2006/main">
  <p:tag name="FASFONT" val="Univers55"/>
</p:tagLst>
</file>

<file path=ppt/tags/tag1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big!$A$110:$I$145"/>
  <p:tag name="WASTB" val="TRUE"/>
</p:tagLst>
</file>

<file path=ppt/tags/tag1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big!$A$110:$I$145"/>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1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big!$A$184:$I$214"/>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FASFONT" val="Univers55"/>
</p:tagLst>
</file>

<file path=ppt/tags/tag21.xml><?xml version="1.0" encoding="utf-8"?>
<p:tagLst xmlns:a="http://schemas.openxmlformats.org/drawingml/2006/main" xmlns:r="http://schemas.openxmlformats.org/officeDocument/2006/relationships" xmlns:p="http://schemas.openxmlformats.org/presentationml/2006/main">
  <p:tag name="FASFONT" val="Univers55"/>
</p:tagLst>
</file>

<file path=ppt/tags/tag2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big!$A$184:$I$214"/>
  <p:tag name="WASTB" val="TRUE"/>
</p:tagLst>
</file>

<file path=ppt/tags/tag23.xml><?xml version="1.0" encoding="utf-8"?>
<p:tagLst xmlns:a="http://schemas.openxmlformats.org/drawingml/2006/main" xmlns:r="http://schemas.openxmlformats.org/officeDocument/2006/relationships" xmlns:p="http://schemas.openxmlformats.org/presentationml/2006/main">
  <p:tag name="ADV_TOP" val="112,3354"/>
  <p:tag name="ADV_LEFT" val="192,75"/>
  <p:tag name="ADV_HEIGHT" val="173,75"/>
  <p:tag name="ADV_WIDTH" val="221,6875"/>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25.xml><?xml version="1.0" encoding="utf-8"?>
<p:tagLst xmlns:a="http://schemas.openxmlformats.org/drawingml/2006/main" xmlns:r="http://schemas.openxmlformats.org/officeDocument/2006/relationships" xmlns:p="http://schemas.openxmlformats.org/presentationml/2006/main">
  <p:tag name="FASFONT" val="Univers55"/>
</p:tagLst>
</file>

<file path=ppt/tags/tag2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small!$A$26:$G$33"/>
</p:tagLst>
</file>

<file path=ppt/tags/tag2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small!05_Cashflow_small Diagramm 2"/>
</p:tagLst>
</file>

<file path=ppt/tags/tag28.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2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small!$A$26:$G$33"/>
  <p:tag name="WASTB" val="TRUE"/>
</p:tagLst>
</file>

<file path=ppt/tags/tag3.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small!05_Cashflow_small Diagramm 2"/>
  <p:tag name="WASTB" val="TRUE"/>
</p:tagLst>
</file>

<file path=ppt/tags/tag31.xml><?xml version="1.0" encoding="utf-8"?>
<p:tagLst xmlns:a="http://schemas.openxmlformats.org/drawingml/2006/main" xmlns:r="http://schemas.openxmlformats.org/officeDocument/2006/relationships" xmlns:p="http://schemas.openxmlformats.org/presentationml/2006/main">
  <p:tag name="FASFONT" val="Univers55"/>
</p:tagLst>
</file>

<file path=ppt/tags/tag32.xml><?xml version="1.0" encoding="utf-8"?>
<p:tagLst xmlns:a="http://schemas.openxmlformats.org/drawingml/2006/main" xmlns:r="http://schemas.openxmlformats.org/officeDocument/2006/relationships" xmlns:p="http://schemas.openxmlformats.org/presentationml/2006/main">
  <p:tag name="FASFONT" val="Univers55"/>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34.xml><?xml version="1.0" encoding="utf-8"?>
<p:tagLst xmlns:a="http://schemas.openxmlformats.org/drawingml/2006/main" xmlns:r="http://schemas.openxmlformats.org/officeDocument/2006/relationships" xmlns:p="http://schemas.openxmlformats.org/presentationml/2006/main">
  <p:tag name="FASFONT" val="Univers55"/>
</p:tagLst>
</file>

<file path=ppt/tags/tag35.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6.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2_Comparison!02_Comparison Diagramm 20"/>
</p:tagLst>
</file>

<file path=ppt/tags/tag3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2_Comparison!02_Comparison Diagramm 19"/>
</p:tagLst>
</file>

<file path=ppt/tags/tag3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2_Comparison!02_Comparison Diagramm 19"/>
  <p:tag name="WASTB" val="TRUE"/>
</p:tagLst>
</file>

<file path=ppt/tags/tag4.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4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2_Comparison!02_Comparison Diagramm 20"/>
  <p:tag name="WASTB" val="TRUE"/>
</p:tagLst>
</file>

<file path=ppt/tags/tag41.xml><?xml version="1.0" encoding="utf-8"?>
<p:tagLst xmlns:a="http://schemas.openxmlformats.org/drawingml/2006/main" xmlns:r="http://schemas.openxmlformats.org/officeDocument/2006/relationships" xmlns:p="http://schemas.openxmlformats.org/presentationml/2006/main">
  <p:tag name="COPYRIGHT1" val="TRUE"/>
</p:tagLst>
</file>

<file path=ppt/tags/tag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2_Comparison!02_Comparison Diagramm 37"/>
</p:tagLst>
</file>

<file path=ppt/tags/tag6.xml><?xml version="1.0" encoding="utf-8"?>
<p:tagLst xmlns:a="http://schemas.openxmlformats.org/drawingml/2006/main" xmlns:r="http://schemas.openxmlformats.org/officeDocument/2006/relationships" xmlns:p="http://schemas.openxmlformats.org/presentationml/2006/main">
  <p:tag name="FASFONT" val="Univers55"/>
</p:tagLst>
</file>

<file path=ppt/tags/tag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small (2)!05_Cashflow_small (2) Diagramm 1"/>
  <p:tag name="WASTB" val="TRUE"/>
</p:tagLst>
</file>

<file path=ppt/tags/tag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5_Cashflow_small (2)!05_Cashflow_small (2) Diagramm 1"/>
</p:tagLst>
</file>

<file path=ppt/tags/tag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Planning\Workbook_Planning.xlsx]02_Comparison!02_Comparison Diagramm 37"/>
  <p:tag name="WASTB" val="TRUE"/>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8531E1F-1B3D-4525-BD1B-141D1B69783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1DBFF38-943C-472B-8ADF-19B32B8AE61B}">
  <ds:schemaRefs>
    <ds:schemaRef ds:uri="http://schemas.microsoft.com/office/2006/metadata/properties"/>
    <ds:schemaRef ds:uri="http://schemas.microsoft.com/sharepoint/v3"/>
  </ds:schemaRefs>
</ds:datastoreItem>
</file>

<file path=customXml/itemProps3.xml><?xml version="1.0" encoding="utf-8"?>
<ds:datastoreItem xmlns:ds="http://schemas.openxmlformats.org/officeDocument/2006/customXml" ds:itemID="{2A29C449-68BA-4F47-B322-0DEA23E022B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1491</Words>
  <Application>Microsoft Office PowerPoint</Application>
  <PresentationFormat>A4-Papier (210x297 mm)</PresentationFormat>
  <Paragraphs>153</Paragraphs>
  <Slides>12</Slides>
  <Notes>12</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12</vt:i4>
      </vt:variant>
    </vt:vector>
  </HeadingPairs>
  <TitlesOfParts>
    <vt:vector size="20" baseType="lpstr">
      <vt:lpstr>Arial</vt:lpstr>
      <vt:lpstr>Calibri</vt:lpstr>
      <vt:lpstr>KPMG Extralight</vt:lpstr>
      <vt:lpstr>KPMG Light</vt:lpstr>
      <vt:lpstr>Univers for KPMG Light</vt:lpstr>
      <vt:lpstr>Wingdings</vt:lpstr>
      <vt:lpstr>KPMG_Report_4x3_050216_2016</vt:lpstr>
      <vt:lpstr>Arbeitsblatt</vt:lpstr>
      <vt:lpstr>Workbook Cash Flow (Planning)</vt:lpstr>
      <vt:lpstr>Disclaimer</vt:lpstr>
      <vt:lpstr>Overview (1/4) – Mission statement</vt:lpstr>
      <vt:lpstr>Overview (2/4) – Diagram</vt:lpstr>
      <vt:lpstr>Overview (3/4) – Pitfalls</vt:lpstr>
      <vt:lpstr>Overview (4/4) – Core issues</vt:lpstr>
      <vt:lpstr>1. What cash flows are available to providers of capital and what are the  main drivers for changes over time?</vt:lpstr>
      <vt:lpstr>1. What cash flows are available to providers of capital and what are the  main drivers for changes over time?</vt:lpstr>
      <vt:lpstr>1. What cash flows are available to providers of capital and what are the  main drivers for changes over time?</vt:lpstr>
      <vt:lpstr>2. To what extent is the company able to convert operative results or sales into cash flows over time?</vt:lpstr>
      <vt:lpstr>3. Does the planned cash flow correspond to market expectations (benchmarking)?</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309</cp:revision>
  <dcterms:created xsi:type="dcterms:W3CDTF">2016-06-20T11:42:26Z</dcterms:created>
  <dcterms:modified xsi:type="dcterms:W3CDTF">2017-04-21T08:15:50Z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